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6"/>
  </p:handoutMasterIdLst>
  <p:sldIdLst>
    <p:sldId id="290" r:id="rId2"/>
    <p:sldId id="271" r:id="rId3"/>
    <p:sldId id="257" r:id="rId4"/>
    <p:sldId id="272" r:id="rId5"/>
    <p:sldId id="299" r:id="rId6"/>
    <p:sldId id="298" r:id="rId7"/>
    <p:sldId id="301" r:id="rId8"/>
    <p:sldId id="273" r:id="rId9"/>
    <p:sldId id="294" r:id="rId10"/>
    <p:sldId id="293" r:id="rId11"/>
    <p:sldId id="259" r:id="rId12"/>
    <p:sldId id="269" r:id="rId13"/>
    <p:sldId id="270" r:id="rId14"/>
    <p:sldId id="289" r:id="rId15"/>
    <p:sldId id="295" r:id="rId16"/>
    <p:sldId id="261" r:id="rId17"/>
    <p:sldId id="292" r:id="rId18"/>
    <p:sldId id="274" r:id="rId19"/>
    <p:sldId id="277" r:id="rId20"/>
    <p:sldId id="291" r:id="rId21"/>
    <p:sldId id="278" r:id="rId22"/>
    <p:sldId id="279" r:id="rId23"/>
    <p:sldId id="280" r:id="rId24"/>
    <p:sldId id="296" r:id="rId25"/>
    <p:sldId id="263" r:id="rId26"/>
    <p:sldId id="282" r:id="rId27"/>
    <p:sldId id="283" r:id="rId28"/>
    <p:sldId id="266" r:id="rId29"/>
    <p:sldId id="267" r:id="rId30"/>
    <p:sldId id="284" r:id="rId31"/>
    <p:sldId id="285" r:id="rId32"/>
    <p:sldId id="300" r:id="rId33"/>
    <p:sldId id="287" r:id="rId34"/>
    <p:sldId id="288" r:id="rId35"/>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9900CC"/>
    <a:srgbClr val="38ED2F"/>
    <a:srgbClr val="FF0066"/>
    <a:srgbClr val="58E7EA"/>
    <a:srgbClr val="996600"/>
    <a:srgbClr val="FF00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96887"/>
          </a:xfrm>
          <a:prstGeom prst="rect">
            <a:avLst/>
          </a:prstGeom>
        </p:spPr>
        <p:txBody>
          <a:bodyPr vert="horz" lIns="91943" tIns="45971" rIns="91943" bIns="45971" rtlCol="0"/>
          <a:lstStyle>
            <a:lvl1pPr algn="l">
              <a:defRPr sz="1200"/>
            </a:lvl1pPr>
          </a:lstStyle>
          <a:p>
            <a:endParaRPr lang="en-GB"/>
          </a:p>
        </p:txBody>
      </p:sp>
      <p:sp>
        <p:nvSpPr>
          <p:cNvPr id="3" name="Date Placeholder 2"/>
          <p:cNvSpPr>
            <a:spLocks noGrp="1"/>
          </p:cNvSpPr>
          <p:nvPr>
            <p:ph type="dt" sz="quarter" idx="1"/>
          </p:nvPr>
        </p:nvSpPr>
        <p:spPr>
          <a:xfrm>
            <a:off x="3884614" y="2"/>
            <a:ext cx="2971800" cy="496887"/>
          </a:xfrm>
          <a:prstGeom prst="rect">
            <a:avLst/>
          </a:prstGeom>
        </p:spPr>
        <p:txBody>
          <a:bodyPr vert="horz" lIns="91943" tIns="45971" rIns="91943" bIns="45971" rtlCol="0"/>
          <a:lstStyle>
            <a:lvl1pPr algn="r">
              <a:defRPr sz="1200"/>
            </a:lvl1pPr>
          </a:lstStyle>
          <a:p>
            <a:fld id="{CDA4414A-CB82-44E7-B74D-D7ED675B8A34}" type="datetimeFigureOut">
              <a:rPr lang="en-GB" smtClean="0"/>
              <a:t>06/08/2014</a:t>
            </a:fld>
            <a:endParaRPr lang="en-GB"/>
          </a:p>
        </p:txBody>
      </p:sp>
      <p:sp>
        <p:nvSpPr>
          <p:cNvPr id="4" name="Footer Placeholder 3"/>
          <p:cNvSpPr>
            <a:spLocks noGrp="1"/>
          </p:cNvSpPr>
          <p:nvPr>
            <p:ph type="ftr" sz="quarter" idx="2"/>
          </p:nvPr>
        </p:nvSpPr>
        <p:spPr>
          <a:xfrm>
            <a:off x="0" y="9447214"/>
            <a:ext cx="2971800" cy="496887"/>
          </a:xfrm>
          <a:prstGeom prst="rect">
            <a:avLst/>
          </a:prstGeom>
        </p:spPr>
        <p:txBody>
          <a:bodyPr vert="horz" lIns="91943" tIns="45971" rIns="91943" bIns="45971" rtlCol="0" anchor="b"/>
          <a:lstStyle>
            <a:lvl1pPr algn="l">
              <a:defRPr sz="1200"/>
            </a:lvl1pPr>
          </a:lstStyle>
          <a:p>
            <a:endParaRPr lang="en-GB"/>
          </a:p>
        </p:txBody>
      </p:sp>
      <p:sp>
        <p:nvSpPr>
          <p:cNvPr id="5" name="Slide Number Placeholder 4"/>
          <p:cNvSpPr>
            <a:spLocks noGrp="1"/>
          </p:cNvSpPr>
          <p:nvPr>
            <p:ph type="sldNum" sz="quarter" idx="3"/>
          </p:nvPr>
        </p:nvSpPr>
        <p:spPr>
          <a:xfrm>
            <a:off x="3884614" y="9447214"/>
            <a:ext cx="2971800" cy="496887"/>
          </a:xfrm>
          <a:prstGeom prst="rect">
            <a:avLst/>
          </a:prstGeom>
        </p:spPr>
        <p:txBody>
          <a:bodyPr vert="horz" lIns="91943" tIns="45971" rIns="91943" bIns="45971" rtlCol="0" anchor="b"/>
          <a:lstStyle>
            <a:lvl1pPr algn="r">
              <a:defRPr sz="1200"/>
            </a:lvl1pPr>
          </a:lstStyle>
          <a:p>
            <a:fld id="{0972F2C6-ADEB-48F5-A763-AB17125102D5}" type="slidenum">
              <a:rPr lang="en-GB" smtClean="0"/>
              <a:t>‹#›</a:t>
            </a:fld>
            <a:endParaRPr lang="en-GB"/>
          </a:p>
        </p:txBody>
      </p:sp>
    </p:spTree>
    <p:extLst>
      <p:ext uri="{BB962C8B-B14F-4D97-AF65-F5344CB8AC3E}">
        <p14:creationId xmlns:p14="http://schemas.microsoft.com/office/powerpoint/2010/main" val="228815316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4D53088-7ECF-426A-B326-851DD5C0526F}" type="datetimeFigureOut">
              <a:rPr lang="en-GB" smtClean="0"/>
              <a:t>06/08/2014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391702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D53088-7ECF-426A-B326-851DD5C0526F}" type="datetimeFigureOut">
              <a:rPr lang="en-GB" smtClean="0"/>
              <a:t>06/08/2014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2392805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D53088-7ECF-426A-B326-851DD5C0526F}" type="datetimeFigureOut">
              <a:rPr lang="en-GB" smtClean="0"/>
              <a:t>06/08/2014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1851893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4D53088-7ECF-426A-B326-851DD5C0526F}" type="datetimeFigureOut">
              <a:rPr lang="en-GB" smtClean="0"/>
              <a:t>06/08/2014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3692836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4D53088-7ECF-426A-B326-851DD5C0526F}" type="datetimeFigureOut">
              <a:rPr lang="en-GB" smtClean="0"/>
              <a:t>06/08/2014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2419910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4D53088-7ECF-426A-B326-851DD5C0526F}" type="datetimeFigureOut">
              <a:rPr lang="en-GB" smtClean="0"/>
              <a:t>06/08/2014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1171444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D53088-7ECF-426A-B326-851DD5C0526F}" type="datetimeFigureOut">
              <a:rPr lang="en-GB" smtClean="0"/>
              <a:t>06/08/2014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3086872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53088-7ECF-426A-B326-851DD5C0526F}" type="datetimeFigureOut">
              <a:rPr lang="en-GB" smtClean="0"/>
              <a:t>06/08/2014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4123219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D53088-7ECF-426A-B326-851DD5C0526F}" type="datetimeFigureOut">
              <a:rPr lang="en-GB" smtClean="0"/>
              <a:t>06/08/2014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4017958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D53088-7ECF-426A-B326-851DD5C0526F}" type="datetimeFigureOut">
              <a:rPr lang="en-GB" smtClean="0"/>
              <a:t>06/08/2014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1391499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4D53088-7ECF-426A-B326-851DD5C0526F}" type="datetimeFigureOut">
              <a:rPr lang="en-GB" smtClean="0"/>
              <a:t>06/08/2014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196230-D212-4565-A8D2-C6D156720813}" type="slidenum">
              <a:rPr lang="en-GB" smtClean="0"/>
              <a:t>‹#›</a:t>
            </a:fld>
            <a:endParaRPr lang="en-GB"/>
          </a:p>
        </p:txBody>
      </p:sp>
    </p:spTree>
    <p:extLst>
      <p:ext uri="{BB962C8B-B14F-4D97-AF65-F5344CB8AC3E}">
        <p14:creationId xmlns:p14="http://schemas.microsoft.com/office/powerpoint/2010/main" val="484083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D53088-7ECF-426A-B326-851DD5C0526F}" type="datetimeFigureOut">
              <a:rPr lang="en-GB" smtClean="0"/>
              <a:t>06/08/2014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196230-D212-4565-A8D2-C6D156720813}" type="slidenum">
              <a:rPr lang="en-GB" smtClean="0"/>
              <a:t>‹#›</a:t>
            </a:fld>
            <a:endParaRPr lang="en-GB"/>
          </a:p>
        </p:txBody>
      </p:sp>
    </p:spTree>
    <p:extLst>
      <p:ext uri="{BB962C8B-B14F-4D97-AF65-F5344CB8AC3E}">
        <p14:creationId xmlns:p14="http://schemas.microsoft.com/office/powerpoint/2010/main" val="3344689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hyperlink" Target="http://www.google.co.uk/url?sa=i&amp;rct=j&amp;q=&amp;esrc=s&amp;frm=1&amp;source=images&amp;cd=&amp;cad=rja&amp;docid=FDQNSDgdJ_AHkM&amp;tbnid=UdpaxKgKqmkIfM:&amp;ved=0CAUQjRw&amp;url=http://www.ypm.ltd.uk/training.php&amp;ei=xQYZUd3bLcnK0QWD6YGQCQ&amp;bvm=bv.42080656,d.d2k&amp;psig=AFQjCNGAhOKxukb9dqJy4JIbtfcnDVl_Cw&amp;ust=1360681023956824" TargetMode="External"/><Relationship Id="rId12" Type="http://schemas.openxmlformats.org/officeDocument/2006/relationships/image" Target="../media/image8.jpeg"/><Relationship Id="rId2" Type="http://schemas.openxmlformats.org/officeDocument/2006/relationships/hyperlink" Target="http://www.google.co.uk/url?sa=i&amp;rct=j&amp;q=&amp;esrc=s&amp;frm=1&amp;source=images&amp;cd=&amp;cad=rja&amp;docid=NkPU8SURi1xN_M&amp;tbnid=0yueRiOJzQKi5M:&amp;ved=0CAUQjRw&amp;url=http://lrrpublic.cli.det.nsw.edu.au/lrrSecure/Sites/LRRView/13766/13766_pop2.htm&amp;ei=GgIZUZi6D6er0AWHy4GgAQ&amp;bvm=bv.42080656,d.d2k&amp;psig=AFQjCNEvVCYFIyfdbFpKCnRzvJW_DA-ILw&amp;ust=1360679773171795" TargetMode="Externa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hyperlink" Target="http://www.google.co.uk/url?sa=i&amp;rct=j&amp;q=&amp;esrc=s&amp;frm=1&amp;source=images&amp;cd=&amp;cad=rja&amp;docid=4Iq_2k_6Y1xy9M&amp;tbnid=dxwpP15C6BjpeM:&amp;ved=0CAUQjRw&amp;url=http://www.engagesciences.com/blog/2012/05/15/embracing-social-marketing-start-with-a-kiss-only-rule/checklist-2/&amp;ei=IAkZUaCCOcmd0QWR2ICQBA&amp;bvm=bv.42080656,d.d2k&amp;psig=AFQjCNEPqQjjydbeAWzw3pCvZJV5BzANaA&amp;ust=1360681626799566" TargetMode="External"/><Relationship Id="rId5" Type="http://schemas.openxmlformats.org/officeDocument/2006/relationships/image" Target="../media/image4.jpeg"/><Relationship Id="rId10" Type="http://schemas.openxmlformats.org/officeDocument/2006/relationships/image" Target="../media/image7.jpeg"/><Relationship Id="rId4" Type="http://schemas.openxmlformats.org/officeDocument/2006/relationships/image" Target="../media/image3.jpeg"/><Relationship Id="rId9" Type="http://schemas.openxmlformats.org/officeDocument/2006/relationships/hyperlink" Target="http://www.google.co.uk/url?sa=i&amp;rct=j&amp;q=&amp;esrc=s&amp;frm=1&amp;source=images&amp;cd=&amp;cad=rja&amp;docid=pVal8m5HQrwtXM&amp;tbnid=r8kaedmbd38aVM:&amp;ved=0CAUQjRw&amp;url=http://www.teachenglishtoday.org/index.php/2011/11/putting-the-daily-newspaper-to-work/&amp;ei=igcZUaugDuO40QWcw4GQBg&amp;bvm=bv.42080656,d.d2k&amp;psig=AFQjCNG2A25ZcElWADkdW0-AYAr401ncWA&amp;ust=1360681219874415"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co.uk/url?sa=i&amp;rct=j&amp;q=&amp;esrc=s&amp;frm=1&amp;source=images&amp;cd=&amp;cad=rja&amp;docid=wTVozWFQ9kY_7M&amp;tbnid=AO-hKVCZAVDxDM:&amp;ved=0CAUQjRw&amp;url=http://blogs.triplealearning.com/2011/08/?cat=2005&amp;ei=QjYRUYOPA4-ShgeHwYAQ&amp;bvm=bv.41867550,d.ZG4&amp;psig=AFQjCNG5q6Z7wlmOPNhZM7xx0zCK2KpZVw&amp;ust=1360168887258011" TargetMode="External"/><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www.google.co.uk/url?sa=i&amp;rct=j&amp;q=&amp;esrc=s&amp;frm=1&amp;source=images&amp;cd=&amp;cad=rja&amp;docid=5sFAdOmPNad7nM&amp;tbnid=7an7pmmsLxZRtM:&amp;ved=0CAUQjRw&amp;url=http://www.123rf.com/photo_8610585_skate-board-black-silhouettes-vector-collection-on-white-background.html&amp;ei=ADgRUbnTG8SwhAf9k4GwBw&amp;bvm=bv.41867550,d.ZG4&amp;psig=AFQjCNF2U-5aq8FfqqKohS8T4ms4uT2Nvw&amp;ust=1360169327801527" TargetMode="Externa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http://www.google.co.uk/url?sa=i&amp;rct=j&amp;q=&amp;esrc=s&amp;frm=1&amp;source=images&amp;cd=&amp;cad=rja&amp;docid=fHArazX7SPQrFM&amp;tbnid=5ZZ_AgldBB-W1M:&amp;ved=0CAUQjRw&amp;url=http://www.10thworcester.org.uk/cubs.html&amp;ei=6TsRUcYdhrKEB_7dgNgF&amp;bvm=bv.41867550,d.ZG4&amp;psig=AFQjCNFLmSoPEOQYqcxmCV7YaiTCrn_FTw&amp;ust=1360170207278473"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hyperlink" Target="http://www.google.co.uk/url?sa=i&amp;rct=j&amp;q=&amp;esrc=s&amp;frm=1&amp;source=images&amp;cd=&amp;cad=rja&amp;docid=hHi5gOx3pdJ1XM&amp;tbnid=lk1e_Q_x9U8zDM:&amp;ved=0CAUQjRw&amp;url=http://iyms.info/iyms/?page_id=175&amp;ei=CD0RUfuMDs-GhQf8soD4Ag&amp;bvm=bv.41867550,d.ZG4&amp;psig=AFQjCNFiTHzYgYoZh-eCUiG-O_Mc5VHD_A&amp;ust=1360170612084746"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uk/url?sa=i&amp;rct=j&amp;q=&amp;esrc=s&amp;frm=1&amp;source=images&amp;cd=&amp;cad=rja&amp;docid=4dF9uzL6KzeEpM&amp;tbnid=U1FQgV-YaxI2WM:&amp;ved=0CAUQjRw&amp;url=http://bergencharter.org/middlehigh/index.php?option=com_k2&amp;view=item&amp;id=186:career-day-2012&amp;Itemid=11&amp;ei=CD4RUYefJ4PRhAfmu4G4Cg&amp;bvm=bv.41867550,d.ZG4&amp;psig=AFQjCNERoo2ZFBk4XvO_ZdqxzFJOOHOJpQ&amp;ust=1360170847129480" TargetMode="Externa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www.google.co.uk/url?sa=i&amp;rct=j&amp;q=&amp;esrc=s&amp;frm=1&amp;source=images&amp;cd=&amp;cad=rja&amp;docid=wuStmsenq50CRM&amp;tbnid=kNgJ-6QIRKV4jM:&amp;ved=0CAUQjRw&amp;url=http://wish-upon-a-ballet.com/childrens-dance-classes/positive-effects-of-dance-on-children/&amp;ei=C0ARUfCrKo2QhQebpIDADw&amp;bvm=bv.41867550,d.ZG4&amp;psig=AFQjCNHpiTVqFp_LByxu_Y4BNEe8tVRAtg&amp;ust=1360171385970555"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9.jpeg"/><Relationship Id="rId7" Type="http://schemas.openxmlformats.org/officeDocument/2006/relationships/image" Target="../media/image21.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hyperlink" Target="http://www.google.co.uk/url?sa=i&amp;rct=j&amp;q=&amp;esrc=s&amp;frm=1&amp;source=images&amp;cd=&amp;cad=rja&amp;docid=yTK-vTkY0KSfMM&amp;tbnid=B8C6Zbv-cR92RM:&amp;ved=0CAUQjRw&amp;url=http://www.boardseekermag.com/back_issues/createSessionVariables.php?oldMag=True&amp;month=oct_05&amp;ei=6R8ZUbL2KZSZ0QXolIHoAw&amp;psig=AFQjCNEyUySrt50X2jMmrbdXrDApjbN-bg&amp;ust=1360687461093610" TargetMode="External"/><Relationship Id="rId5" Type="http://schemas.openxmlformats.org/officeDocument/2006/relationships/image" Target="../media/image20.jpeg"/><Relationship Id="rId4" Type="http://schemas.openxmlformats.org/officeDocument/2006/relationships/hyperlink" Target="http://www.google.co.uk/url?sa=i&amp;rct=j&amp;q=&amp;esrc=s&amp;frm=1&amp;source=images&amp;cd=&amp;cad=rja&amp;docid=YFcUi3J_axdstM&amp;tbnid=AGBgg-X_RzDDLM:&amp;ved=0CAUQjRw&amp;url=http://www.smittenbybritain.com/five-tips-for-enjoying-hidden-britain/tea-and-cake/&amp;ei=r85iUZ2fLuKR0AXw4oHQBg&amp;bvm=bv.44770516,d.d2k&amp;psig=AFQjCNEvJsE-MjT0RH6rvumLNzd9CWYVbQ&amp;ust=1365516275781353" TargetMode="External"/><Relationship Id="rId9" Type="http://schemas.openxmlformats.org/officeDocument/2006/relationships/image" Target="../media/image23.jpe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3" Type="http://schemas.openxmlformats.org/officeDocument/2006/relationships/image" Target="../media/image24.gif"/><Relationship Id="rId7" Type="http://schemas.openxmlformats.org/officeDocument/2006/relationships/image" Target="../media/image27.jpeg"/><Relationship Id="rId12" Type="http://schemas.openxmlformats.org/officeDocument/2006/relationships/hyperlink" Target="http://www.google.co.uk/url?sa=i&amp;rct=j&amp;q=&amp;esrc=s&amp;frm=1&amp;source=images&amp;cd=&amp;cad=rja&amp;docid=NTlcIdtC0hRhTM&amp;tbnid=0BvQPEHc8CSw3M:&amp;ved=0CAUQjRw&amp;url=http://www.businessinsider.com/facebooks-starbucks-birthday-gifts-2013-1&amp;ei=LBgZUYHCNoq60QWlzYBo&amp;bvm=bv.42080656,d.d2k&amp;psig=AFQjCNFQ3z_WjiXBmi2raMpmTNsYJbmETw&amp;ust=1360685453961445" TargetMode="External"/><Relationship Id="rId2" Type="http://schemas.openxmlformats.org/officeDocument/2006/relationships/hyperlink" Target="http://www.google.co.uk/url?sa=i&amp;rct=j&amp;q=&amp;esrc=s&amp;frm=1&amp;source=images&amp;cd=&amp;cad=rja&amp;docid=Ep_AYx4j9mc7uM&amp;tbnid=o68bDAO_mkEgXM:&amp;ved=0CAUQjRw&amp;url=http://www.234squadron.org.uk/index.php?p=1_20_Duke-of-Edinburgh-s-Award&amp;ei=CA4ZUfGyCMPG0QXZ2YDwDw&amp;bvm=bv.42080656,d.d2k&amp;psig=AFQjCNGMnqr7VUMZORVYm6_kaqsmI-eUbg&amp;ust=1360682883480994" TargetMode="Externa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image" Target="../media/image25.png"/><Relationship Id="rId15" Type="http://schemas.openxmlformats.org/officeDocument/2006/relationships/image" Target="../media/image32.jpeg"/><Relationship Id="rId10" Type="http://schemas.openxmlformats.org/officeDocument/2006/relationships/hyperlink" Target="http://www.google.co.uk/url?sa=i&amp;rct=j&amp;q=&amp;esrc=s&amp;frm=1&amp;source=images&amp;cd=&amp;cad=rja&amp;docid=KDws3-62pAZPUM&amp;tbnid=dvnhYVDR5iIgaM:&amp;ved=0CAUQjRw&amp;url=http://www.ecreativeim.com/blog/2011/05/facebooks-like-icon-drives-traffic-to-your-website/&amp;ei=OhcZUb28BYGR0AWo14HYCg&amp;bvm=bv.42080656,d.d2k&amp;psig=AFQjCNEu8bpcKjQ_4Yc53dWkj1D8xq2u5w&amp;ust=1360685231501296" TargetMode="External"/><Relationship Id="rId4" Type="http://schemas.openxmlformats.org/officeDocument/2006/relationships/image" Target="../media/image18.jpeg"/><Relationship Id="rId9" Type="http://schemas.openxmlformats.org/officeDocument/2006/relationships/image" Target="../media/image29.png"/><Relationship Id="rId14" Type="http://schemas.openxmlformats.org/officeDocument/2006/relationships/hyperlink" Target="http://www.google.co.uk/url?sa=i&amp;rct=j&amp;q=&amp;esrc=s&amp;frm=1&amp;source=images&amp;cd=&amp;cad=rja&amp;docid=kLdLac8ffbpoeM&amp;tbnid=EU6K6zJs_PRUPM:&amp;ved=0CAUQjRw&amp;url=http://www.cultofmac.com/191720/stop-facebook-from-ruining-your-contacts-in-ios-6/&amp;ei=ehkZUcLpLeSp0AXg04D4Cw&amp;bvm=bv.42080656,d.d2k&amp;psig=AFQjCNFtpb-lPek8zot_TJNakiR4VnE0MQ&amp;ust=1360685808173581" TargetMode="External"/></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7.jpeg"/><Relationship Id="rId7"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hyperlink" Target="http://www.google.co.uk/url?sa=i&amp;rct=j&amp;q=&amp;esrc=s&amp;frm=1&amp;source=images&amp;cd=&amp;cad=rja&amp;docid=hPfYGqcY2HkijM&amp;tbnid=Kjce6C8QG1YBmM:&amp;ved=0CAUQjRw&amp;url=http://www.canterburyscouts.org.uk/spage-sections-beavers.html&amp;ei=dR4ZUYKxKqKw0AWnmYDADA&amp;psig=AFQjCNGFRmFDoOWD62kBfv5DmihtflJSpA&amp;ust=1360687066143399" TargetMode="External"/><Relationship Id="rId5" Type="http://schemas.openxmlformats.org/officeDocument/2006/relationships/image" Target="../media/image34.jpeg"/><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hyperlink" Target="http://www.google.co.uk/url?sa=i&amp;rct=j&amp;q=&amp;esrc=s&amp;frm=1&amp;source=images&amp;cd=&amp;cad=rja&amp;docid=KDws3-62pAZPUM&amp;tbnid=dvnhYVDR5iIgaM:&amp;ved=0CAUQjRw&amp;url=http://www.ecreativeim.com/blog/2011/05/facebooks-like-icon-drives-traffic-to-your-website/&amp;ei=OhcZUb28BYGR0AWo14HYCg&amp;bvm=bv.42080656,d.d2k&amp;psig=AFQjCNEu8bpcKjQ_4Yc53dWkj1D8xq2u5w&amp;ust=1360685231501296"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www.google.co.uk/url?sa=i&amp;rct=j&amp;q=&amp;esrc=s&amp;frm=1&amp;source=images&amp;cd=&amp;cad=rja&amp;docid=YFcUi3J_axdstM&amp;tbnid=AGBgg-X_RzDDLM:&amp;ved=0CAUQjRw&amp;url=http://www.smittenbybritain.com/five-tips-for-enjoying-hidden-britain/tea-and-cake/&amp;ei=r85iUZ2fLuKR0AXw4oHQBg&amp;bvm=bv.44770516,d.d2k&amp;psig=AFQjCNEvJsE-MjT0RH6rvumLNzd9CWYVbQ&amp;ust=1365516275781353" TargetMode="External"/><Relationship Id="rId3" Type="http://schemas.openxmlformats.org/officeDocument/2006/relationships/image" Target="../media/image27.jpeg"/><Relationship Id="rId7" Type="http://schemas.openxmlformats.org/officeDocument/2006/relationships/image" Target="../media/image36.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www.google.co.uk/url?sa=i&amp;rct=j&amp;q=&amp;esrc=s&amp;frm=1&amp;source=images&amp;cd=&amp;cad=rja&amp;docid=KDws3-62pAZPUM&amp;tbnid=dvnhYVDR5iIgaM:&amp;ved=0CAUQjRw&amp;url=http://www.ecreativeim.com/blog/2011/05/facebooks-like-icon-drives-traffic-to-your-website/&amp;ei=OhcZUb28BYGR0AWo14HYCg&amp;bvm=bv.42080656,d.d2k&amp;psig=AFQjCNEu8bpcKjQ_4Yc53dWkj1D8xq2u5w&amp;ust=1360685231501296" TargetMode="External"/><Relationship Id="rId4" Type="http://schemas.openxmlformats.org/officeDocument/2006/relationships/image" Target="../media/image25.png"/><Relationship Id="rId9" Type="http://schemas.openxmlformats.org/officeDocument/2006/relationships/image" Target="../media/image20.jpeg"/></Relationships>
</file>

<file path=ppt/slides/_rels/slide2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33.png"/><Relationship Id="rId7" Type="http://schemas.openxmlformats.org/officeDocument/2006/relationships/hyperlink" Target="http://www.google.co.uk/url?sa=i&amp;rct=j&amp;q=&amp;esrc=s&amp;frm=1&amp;source=images&amp;cd=&amp;cad=rja&amp;docid=yTK-vTkY0KSfMM&amp;tbnid=B8C6Zbv-cR92RM:&amp;ved=0CAUQjRw&amp;url=http://www.boardseekermag.com/back_issues/createSessionVariables.php?oldMag=True&amp;month=oct_05&amp;ei=6R8ZUbL2KZSZ0QXolIHoAw&amp;psig=AFQjCNEyUySrt50X2jMmrbdXrDApjbN-bg&amp;ust=1360687461093610"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www.google.co.uk/url?sa=i&amp;rct=j&amp;q=&amp;esrc=s&amp;frm=1&amp;source=images&amp;cd=&amp;cad=rja&amp;docid=KDws3-62pAZPUM&amp;tbnid=dvnhYVDR5iIgaM:&amp;ved=0CAUQjRw&amp;url=http://www.ecreativeim.com/blog/2011/05/facebooks-like-icon-drives-traffic-to-your-website/&amp;ei=OhcZUb28BYGR0AWo14HYCg&amp;bvm=bv.42080656,d.d2k&amp;psig=AFQjCNEu8bpcKjQ_4Yc53dWkj1D8xq2u5w&amp;ust=1360685231501296" TargetMode="External"/><Relationship Id="rId4" Type="http://schemas.openxmlformats.org/officeDocument/2006/relationships/image" Target="../media/image27.jpeg"/><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5.png"/><Relationship Id="rId7" Type="http://schemas.openxmlformats.org/officeDocument/2006/relationships/image" Target="../media/image38.gif"/><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www.google.co.uk/url?sa=i&amp;rct=j&amp;q=&amp;esrc=s&amp;frm=1&amp;source=images&amp;cd=&amp;cad=rja&amp;docid=KDws3-62pAZPUM&amp;tbnid=dvnhYVDR5iIgaM:&amp;ved=0CAUQjRw&amp;url=http://www.ecreativeim.com/blog/2011/05/facebooks-like-icon-drives-traffic-to-your-website/&amp;ei=OhcZUb28BYGR0AWo14HYCg&amp;bvm=bv.42080656,d.d2k&amp;psig=AFQjCNEu8bpcKjQ_4Yc53dWkj1D8xq2u5w&amp;ust=1360685231501296" TargetMode="Externa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39.JP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google.co.uk/url?sa=i&amp;rct=j&amp;q=&amp;esrc=s&amp;frm=1&amp;source=images&amp;cd=&amp;cad=rja&amp;docid=Oa3wX1Wb8zRuXM&amp;tbnid=wE0gYQ3YOyTX0M:&amp;ved=0CAUQjRw&amp;url=http://www.123rf.com/photo_7921049_lens-man-photography-cartoon-vecter.html&amp;ei=I2gaUcKcEMyX0QW8oIHgCQ&amp;bvm=bv.42261806,d.d2k&amp;psig=AFQjCNG0Ebc2Fdt782pdNpMt6ZMMUtMpPg&amp;ust=1360771484464884" TargetMode="External"/><Relationship Id="rId13" Type="http://schemas.openxmlformats.org/officeDocument/2006/relationships/hyperlink" Target="http://www.google.co.uk/url?sa=i&amp;rct=j&amp;q=&amp;esrc=s&amp;frm=1&amp;source=images&amp;cd=&amp;cad=rja&amp;docid=250kqTP1Nz36_M&amp;tbnid=gRGw9tpJ7rgEFM:&amp;ved=0CAUQjRw&amp;url=http://13thcambridge.org.uk/location/&amp;ei=GismUZTuDoe20QWMm4HQCA&amp;psig=AFQjCNF9YOejxBGH_JS7H8T6CuTMThM7kQ&amp;ust=1361542270825147" TargetMode="External"/><Relationship Id="rId3" Type="http://schemas.openxmlformats.org/officeDocument/2006/relationships/image" Target="../media/image41.jpeg"/><Relationship Id="rId7" Type="http://schemas.openxmlformats.org/officeDocument/2006/relationships/image" Target="../media/image43.jpeg"/><Relationship Id="rId12" Type="http://schemas.openxmlformats.org/officeDocument/2006/relationships/image" Target="../media/image45.jpeg"/><Relationship Id="rId2" Type="http://schemas.openxmlformats.org/officeDocument/2006/relationships/hyperlink" Target="http://www.google.co.uk/url?sa=i&amp;rct=j&amp;q=&amp;esrc=s&amp;frm=1&amp;source=images&amp;cd=&amp;cad=rja&amp;docid=ujAUrzCGHruBoM&amp;tbnid=0s07aRy_z747pM:&amp;ved=0CAUQjRw&amp;url=http://www.hirschlcontemporary.co.uk/&amp;ei=JWwaUdjkDOuz0QXY-IG4Dg&amp;psig=AFQjCNGmeAld9MFh_hpmqQ4cbd1ESeWrxQ&amp;ust=1360772509798160" TargetMode="External"/><Relationship Id="rId1" Type="http://schemas.openxmlformats.org/officeDocument/2006/relationships/slideLayout" Target="../slideLayouts/slideLayout2.xml"/><Relationship Id="rId6" Type="http://schemas.openxmlformats.org/officeDocument/2006/relationships/hyperlink" Target="http://www.google.co.uk/url?sa=i&amp;rct=j&amp;q=&amp;esrc=s&amp;frm=1&amp;source=images&amp;cd=&amp;cad=rja&amp;docid=EVcSqSV2ulad3M&amp;tbnid=ylOrff8pS5LUlM:&amp;ved=0CAUQjRw&amp;url=http://toonclips.com/design/1964&amp;ei=7WcaUbqWONGq0AWV9oCQDw&amp;bvm=bv.42261806,d.d2k&amp;psig=AFQjCNFzezelJztb0TxV1lJlTQV3YvV6nQ&amp;ust=1360771405109518" TargetMode="External"/><Relationship Id="rId11" Type="http://schemas.openxmlformats.org/officeDocument/2006/relationships/hyperlink" Target="http://www.google.co.uk/url?sa=i&amp;rct=j&amp;q=&amp;esrc=s&amp;frm=1&amp;source=images&amp;cd=&amp;cad=rja&amp;docid=doBIw4tWmwUvEM&amp;tbnid=MBnVsuq6DlAAQM:&amp;ved=0CAUQjRw&amp;url=http://www.speakforchange.org/job-discrimination-chef-low-wron/&amp;ei=YGgaUcHjKLCp0AXE9YDYAg&amp;bvm=bv.42261806,d.d2k&amp;psig=AFQjCNG-PlozKNK6LtrpEIktHarh2w1T7g&amp;ust=1360771542489268" TargetMode="External"/><Relationship Id="rId5" Type="http://schemas.openxmlformats.org/officeDocument/2006/relationships/image" Target="../media/image42.jpeg"/><Relationship Id="rId10" Type="http://schemas.microsoft.com/office/2007/relationships/hdphoto" Target="../media/hdphoto2.wdp"/><Relationship Id="rId4" Type="http://schemas.openxmlformats.org/officeDocument/2006/relationships/hyperlink" Target="http://www.google.co.uk/url?sa=i&amp;rct=j&amp;q=&amp;esrc=s&amp;frm=1&amp;source=images&amp;cd=&amp;cad=rja&amp;docid=HuLhsqH8oqH9DM&amp;tbnid=796MkRKt2c-pLM:&amp;ved=0CAUQjRw&amp;url=http://www2.nijmegen.nl/imagePopup.jsp?nodenumber=1065191&amp;ei=VGcaUaPqMKXJ0AXShoCgDw&amp;bvm=bv.42261806,d.d2k&amp;psig=AFQjCNGyzqu6dCqqnPJXUkf6EJy5MHe6Fw&amp;ust=1360771241439571" TargetMode="External"/><Relationship Id="rId9" Type="http://schemas.openxmlformats.org/officeDocument/2006/relationships/image" Target="../media/image44.png"/><Relationship Id="rId1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49.gif"/><Relationship Id="rId2" Type="http://schemas.openxmlformats.org/officeDocument/2006/relationships/hyperlink" Target="http://www.google.co.uk/url?sa=i&amp;rct=j&amp;q=&amp;esrc=s&amp;frm=1&amp;source=images&amp;cd=&amp;cad=rja&amp;docid=GSc6wUuXQCspWM&amp;tbnid=7dJdDqQxD_saFM:&amp;ved=0CAUQjRw&amp;url=http://blog.iwantavilla.com/?p=36&amp;ei=tGsaUdOMK-KN0wXwvYFI&amp;psig=AFQjCNETZU4jpDk6l-OvUq5deKAa0BFm4Q&amp;ust=1360772400119215" TargetMode="External"/><Relationship Id="rId1" Type="http://schemas.openxmlformats.org/officeDocument/2006/relationships/slideLayout" Target="../slideLayouts/slideLayout2.xml"/><Relationship Id="rId6" Type="http://schemas.openxmlformats.org/officeDocument/2006/relationships/hyperlink" Target="http://www.google.co.uk/url?sa=i&amp;rct=j&amp;q=&amp;esrc=s&amp;frm=1&amp;source=images&amp;cd=&amp;cad=rja&amp;docid=TePICN_U16SMmM&amp;tbnid=RXBPFogc14BU-M:&amp;ved=0CAUQjRw&amp;url=http://manny2013.wordpress.com/&amp;ei=G2oaUdLEKfSX0QX5k4GQCQ&amp;psig=AFQjCNHO1jQh-fJTbn-KzS0HN9gRmKNsVg&amp;ust=1360771978645073" TargetMode="External"/><Relationship Id="rId5" Type="http://schemas.openxmlformats.org/officeDocument/2006/relationships/image" Target="../media/image48.gif"/><Relationship Id="rId4" Type="http://schemas.openxmlformats.org/officeDocument/2006/relationships/hyperlink" Target="http://www.google.co.uk/url?sa=i&amp;rct=j&amp;q=&amp;esrc=s&amp;frm=1&amp;source=images&amp;cd=&amp;cad=rja&amp;docid=RYPNfnZEc0SM_M&amp;tbnid=ryD5AFhFpY-q6M:&amp;ved=0CAUQjRw&amp;url=http://www.wlcga.com/for_golfers/rules_of_golf&amp;ei=9WkaUcTQH4ba0QWf1ICICg&amp;psig=AFQjCNEJ_S2rKiIJ06UfK9QLPcMwD_zYwA&amp;ust=1360771949468545"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www.google.co.uk/url?sa=i&amp;rct=j&amp;q=&amp;esrc=s&amp;frm=1&amp;source=images&amp;cd=&amp;cad=rja&amp;docid=ad60rEb1o2856M&amp;tbnid=Hp4vH1rTkZX7xM:&amp;ved=0CAUQjRw&amp;url=http://www.customwalldesigns.co.uk/sport-wall-stickers/&amp;ei=ficmUfrrNc2N0wX7zoHwBQ&amp;bvm=bv.42661473,d.d2k&amp;psig=AFQjCNHFV7WCqOQssRdK2N1M0-SsgNVhrg&amp;ust=1361541333823620" TargetMode="External"/><Relationship Id="rId3" Type="http://schemas.openxmlformats.org/officeDocument/2006/relationships/image" Target="../media/image50.jpeg"/><Relationship Id="rId7" Type="http://schemas.openxmlformats.org/officeDocument/2006/relationships/image" Target="../media/image52.jpeg"/><Relationship Id="rId2" Type="http://schemas.openxmlformats.org/officeDocument/2006/relationships/hyperlink" Target="http://www.google.co.uk/url?sa=i&amp;rct=j&amp;q=&amp;esrc=s&amp;frm=1&amp;source=images&amp;cd=&amp;cad=rja&amp;docid=KjHJHA8DwX8sUM&amp;tbnid=Hr0gR743KG6poM:&amp;ved=0CAUQjRw&amp;url=http://www.redbubble.com/people/creedman49/works/6512849-skateboarder-in-silhouette&amp;ei=H4IbUZyhN6u00QWa44GwCw&amp;bvm=bv.42261806,d.d2k&amp;psig=AFQjCNEF1ewCPZ33N39APVcqBNFax2jHxg&amp;ust=1360843422034523" TargetMode="External"/><Relationship Id="rId1" Type="http://schemas.openxmlformats.org/officeDocument/2006/relationships/slideLayout" Target="../slideLayouts/slideLayout2.xml"/><Relationship Id="rId6" Type="http://schemas.openxmlformats.org/officeDocument/2006/relationships/hyperlink" Target="http://www.google.co.uk/url?sa=i&amp;rct=j&amp;q=&amp;esrc=s&amp;frm=1&amp;source=images&amp;cd=&amp;cad=rja&amp;docid=h-G6Pz-gglSBKM&amp;tbnid=mKP0NQ-PEjNwKM:&amp;ved=0CAUQjRw&amp;url=http://www.ebay.co.uk/itm/SKATEBOARDER-SKATE-Wall-art-stickers-stencil-skateboard-decals-giant-murals-/280851317744&amp;ei=JicmUdKUJuLT0QXQ7YCQDA&amp;bvm=bv.42661473,d.d2k&amp;psig=AFQjCNHqIJDyCkrn8hx_FWthiBp7FJuqZg&amp;ust=1361541277350118" TargetMode="External"/><Relationship Id="rId5" Type="http://schemas.openxmlformats.org/officeDocument/2006/relationships/image" Target="../media/image51.jpeg"/><Relationship Id="rId10" Type="http://schemas.openxmlformats.org/officeDocument/2006/relationships/image" Target="../media/image54.jpeg"/><Relationship Id="rId4" Type="http://schemas.openxmlformats.org/officeDocument/2006/relationships/hyperlink" Target="http://www.google.co.uk/url?sa=i&amp;rct=j&amp;q=&amp;esrc=s&amp;frm=1&amp;source=images&amp;cd=&amp;cad=rja&amp;docid=vhSA4bgsspw1RM&amp;tbnid=k1rKwEJOb-V1MM:&amp;ved=0CAUQjRw&amp;url=http://www.turbosquid.com/3d-models/3ds-max-skateboard-skate-board/296677&amp;ei=BScmUZGDNseK0AXrm4G4Cg&amp;bvm=bv.42661473,d.d2k&amp;psig=AFQjCNFCSIIJ5eyBMdpMvi7OTZgzoyWpUA&amp;ust=1361541243356914" TargetMode="External"/><Relationship Id="rId9" Type="http://schemas.openxmlformats.org/officeDocument/2006/relationships/image" Target="../media/image53.jpe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www.google.co.uk/url?sa=i&amp;rct=j&amp;q=&amp;esrc=s&amp;frm=1&amp;source=images&amp;cd=&amp;cad=rja&amp;docid=Kunv1UJ_RJLC0M&amp;tbnid=a6qhgs2P6SrvjM:&amp;ved=0CAUQjRw&amp;url=http://ecoike.blogspot.com/2011/04/play-outdoors-everyday.html&amp;ei=SikmUeKYNuWr0AXvt4GgDw&amp;psig=AFQjCNH2Ur19RL4Xbvqh7tzErrVrmowj7w&amp;ust=1361541788240084" TargetMode="External"/><Relationship Id="rId1" Type="http://schemas.openxmlformats.org/officeDocument/2006/relationships/slideLayout" Target="../slideLayouts/slideLayout2.xml"/><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hyperlink" Target="http://www.google.co.uk/url?sa=i&amp;rct=j&amp;q=&amp;esrc=s&amp;frm=1&amp;source=images&amp;cd=&amp;cad=rja&amp;docid=-CDHjBOvUC99LM&amp;tbnid=esNJ1moutn7uRM:&amp;ved=0CAUQjRw&amp;url=http://campus-to-career.com/2010/10/26/career-services-%E2%80%93-gaining-value-for-free-part-2/&amp;ei=OGsaUZeDLcTS0QW5vICoDw&amp;psig=AFQjCNE6RM3NNMx90JG71lJynoDpU6Jwdw&amp;ust=1360772275981027" TargetMode="Externa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hyperlink" Target="http://www.google.co.uk/url?sa=i&amp;rct=j&amp;q=&amp;esrc=s&amp;frm=1&amp;source=images&amp;cd=&amp;cad=rja&amp;docid=CV3AkP1BiXu89M&amp;tbnid=F9JJMPU_5kdMmM:&amp;ved=0CAUQjRw&amp;url=http://www.tessaarmstrong.co.uk/career-coaching.html&amp;ei=gWsaUZ_BLe2Y0QXx-4CoBw&amp;psig=AFQjCNFd5UEtFRW2C3vvKfu03RXnI1g-Og&amp;ust=1360772338915780" TargetMode="External"/><Relationship Id="rId4" Type="http://schemas.openxmlformats.org/officeDocument/2006/relationships/hyperlink" Target="http://www.google.co.uk/url?sa=i&amp;rct=j&amp;q=&amp;esrc=s&amp;frm=1&amp;source=images&amp;cd=&amp;cad=rja&amp;docid=5KgNJpbrT-ExhM&amp;tbnid=bGUOVVuKXtZmbM:&amp;ved=0CAUQjRw&amp;url=http://www.effective-time-management-strategies.com/career-goal-setting.html&amp;ei=UmsaUf-TGKSv0QXlp4GQBQ&amp;psig=AFQjCNE6RM3NNMx90JG71lJynoDpU6Jwdw&amp;ust=1360772275981027"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8.jpeg"/><Relationship Id="rId7" Type="http://schemas.openxmlformats.org/officeDocument/2006/relationships/hyperlink" Target="http://www.google.co.uk/url?sa=i&amp;rct=j&amp;q=&amp;esrc=s&amp;frm=1&amp;source=images&amp;cd=&amp;cad=rja&amp;docid=HFMvcfVCiHNPEM&amp;tbnid=Iv_Tu8yRnXShoM:&amp;ved=0CAUQjRw&amp;url=http://www.mkbcare.org.uk/training.html&amp;ei=Om0aUaxS6pjUBf2YgcgM&amp;psig=AFQjCNGMuVnmecyz3-buOShCoMdwapaEpw&amp;ust=1360772754313011" TargetMode="External"/><Relationship Id="rId2" Type="http://schemas.openxmlformats.org/officeDocument/2006/relationships/hyperlink" Target="http://www.google.co.uk/url?sa=i&amp;rct=j&amp;q=&amp;esrc=s&amp;frm=1&amp;source=images&amp;cd=&amp;cad=rja&amp;docid=Q2F01vpTsD582M&amp;tbnid=Z6gL3i6gxkeFkM:&amp;ved=0CAUQjRw&amp;url=http://derisclassroom.blogspot.com/2013/01/thank-you-mrs-larson-and-mrs-miller.html&amp;ei=j20aUeHJAseI0AXphoGICg&amp;psig=AFQjCNGYZ2z777N8TuWPYOORLCnR9KWn6A&amp;ust=1360772870254839" TargetMode="Externa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59.png"/><Relationship Id="rId4" Type="http://schemas.openxmlformats.org/officeDocument/2006/relationships/hyperlink" Target="http://www.google.co.uk/url?sa=i&amp;rct=j&amp;q=&amp;esrc=s&amp;frm=1&amp;source=images&amp;cd=&amp;cad=rja&amp;docid=Phx3mrKGl09tTM&amp;tbnid=xXZdUT8E5ilACM:&amp;ved=0CAUQjRw&amp;url=http://www.ulfaaid.org/volunteer&amp;ei=v2waUYu0MMmm0AWC3IHYCg&amp;psig=AFQjCNGeIlLfGvBbPft6X8_ICjYQLzpn7w&amp;ust=1360772659817588"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brainyquote.com/quotes/quotes/j/joserizal244773.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5"/>
          </a:lnRef>
          <a:fillRef idx="1">
            <a:schemeClr val="lt1"/>
          </a:fillRef>
          <a:effectRef idx="0">
            <a:schemeClr val="accent5"/>
          </a:effectRef>
          <a:fontRef idx="minor">
            <a:schemeClr val="dk1"/>
          </a:fontRef>
        </p:style>
        <p:txBody>
          <a:bodyPr/>
          <a:lstStyle/>
          <a:p>
            <a:r>
              <a:rPr lang="en-GB" dirty="0" smtClean="0"/>
              <a:t>Youth Development Plan </a:t>
            </a:r>
            <a:br>
              <a:rPr lang="en-GB" dirty="0" smtClean="0"/>
            </a:br>
            <a:r>
              <a:rPr lang="en-GB" dirty="0" smtClean="0"/>
              <a:t>2013 – 2015</a:t>
            </a:r>
            <a:endParaRPr lang="en-GB" dirty="0"/>
          </a:p>
        </p:txBody>
      </p:sp>
    </p:spTree>
    <p:extLst>
      <p:ext uri="{BB962C8B-B14F-4D97-AF65-F5344CB8AC3E}">
        <p14:creationId xmlns:p14="http://schemas.microsoft.com/office/powerpoint/2010/main" val="2952611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What is the Trust’s Youth Work project all about?</a:t>
            </a:r>
            <a:endPar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endParaRPr>
          </a:p>
        </p:txBody>
      </p:sp>
      <p:sp>
        <p:nvSpPr>
          <p:cNvPr id="4" name="TextBox 3"/>
          <p:cNvSpPr txBox="1"/>
          <p:nvPr/>
        </p:nvSpPr>
        <p:spPr>
          <a:xfrm>
            <a:off x="185116" y="2854406"/>
            <a:ext cx="3378772" cy="369332"/>
          </a:xfrm>
          <a:prstGeom prst="rect">
            <a:avLst/>
          </a:prstGeom>
          <a:noFill/>
        </p:spPr>
        <p:txBody>
          <a:bodyPr wrap="square" rtlCol="0">
            <a:spAutoFit/>
          </a:bodyPr>
          <a:lstStyle/>
          <a:p>
            <a:r>
              <a:rPr lang="en-GB" dirty="0" smtClean="0">
                <a:solidFill>
                  <a:srgbClr val="00B050"/>
                </a:solidFill>
                <a:latin typeface="Ebrima" pitchFamily="2" charset="0"/>
                <a:ea typeface="Ebrima" pitchFamily="2" charset="0"/>
                <a:cs typeface="Ebrima" pitchFamily="2" charset="0"/>
              </a:rPr>
              <a:t>Listening to the Community</a:t>
            </a:r>
            <a:endParaRPr lang="en-GB" dirty="0">
              <a:solidFill>
                <a:srgbClr val="00B050"/>
              </a:solidFill>
              <a:latin typeface="Ebrima" pitchFamily="2" charset="0"/>
              <a:ea typeface="Ebrima" pitchFamily="2" charset="0"/>
              <a:cs typeface="Ebrima" pitchFamily="2" charset="0"/>
            </a:endParaRPr>
          </a:p>
        </p:txBody>
      </p:sp>
      <p:sp>
        <p:nvSpPr>
          <p:cNvPr id="5" name="TextBox 4"/>
          <p:cNvSpPr txBox="1"/>
          <p:nvPr/>
        </p:nvSpPr>
        <p:spPr>
          <a:xfrm>
            <a:off x="2863501" y="3924132"/>
            <a:ext cx="3628681" cy="400110"/>
          </a:xfrm>
          <a:prstGeom prst="rect">
            <a:avLst/>
          </a:prstGeom>
          <a:noFill/>
        </p:spPr>
        <p:txBody>
          <a:bodyPr wrap="square" rtlCol="0">
            <a:spAutoFit/>
          </a:bodyPr>
          <a:lstStyle/>
          <a:p>
            <a:r>
              <a:rPr lang="en-GB" sz="2000" b="1" dirty="0" smtClean="0">
                <a:solidFill>
                  <a:srgbClr val="9900CC"/>
                </a:solidFill>
              </a:rPr>
              <a:t>Working with our Young People</a:t>
            </a:r>
            <a:endParaRPr lang="en-GB" sz="2000" b="1" dirty="0">
              <a:solidFill>
                <a:srgbClr val="9900CC"/>
              </a:solidFill>
            </a:endParaRPr>
          </a:p>
        </p:txBody>
      </p:sp>
      <p:sp>
        <p:nvSpPr>
          <p:cNvPr id="6" name="TextBox 5"/>
          <p:cNvSpPr txBox="1"/>
          <p:nvPr/>
        </p:nvSpPr>
        <p:spPr>
          <a:xfrm>
            <a:off x="3976381" y="4511072"/>
            <a:ext cx="4824536" cy="369332"/>
          </a:xfrm>
          <a:prstGeom prst="rect">
            <a:avLst/>
          </a:prstGeom>
          <a:noFill/>
        </p:spPr>
        <p:txBody>
          <a:bodyPr wrap="square" rtlCol="0">
            <a:spAutoFit/>
          </a:bodyPr>
          <a:lstStyle/>
          <a:p>
            <a:r>
              <a:rPr lang="en-GB" b="1" u="sng" dirty="0" smtClean="0">
                <a:solidFill>
                  <a:srgbClr val="FF9900"/>
                </a:solidFill>
                <a:latin typeface="Andalus" pitchFamily="18" charset="-78"/>
                <a:cs typeface="Andalus" pitchFamily="18" charset="-78"/>
              </a:rPr>
              <a:t>Creating new opportunities for our young people</a:t>
            </a:r>
            <a:endParaRPr lang="en-GB" b="1" u="sng" dirty="0">
              <a:solidFill>
                <a:srgbClr val="FF9900"/>
              </a:solidFill>
              <a:latin typeface="Andalus" pitchFamily="18" charset="-78"/>
              <a:cs typeface="Andalus" pitchFamily="18" charset="-78"/>
            </a:endParaRPr>
          </a:p>
        </p:txBody>
      </p:sp>
      <p:sp>
        <p:nvSpPr>
          <p:cNvPr id="7" name="TextBox 6"/>
          <p:cNvSpPr txBox="1"/>
          <p:nvPr/>
        </p:nvSpPr>
        <p:spPr>
          <a:xfrm>
            <a:off x="4163326" y="2855967"/>
            <a:ext cx="4680520" cy="369332"/>
          </a:xfrm>
          <a:prstGeom prst="rect">
            <a:avLst/>
          </a:prstGeom>
          <a:noFill/>
        </p:spPr>
        <p:txBody>
          <a:bodyPr wrap="square" rtlCol="0">
            <a:spAutoFit/>
          </a:bodyPr>
          <a:lstStyle/>
          <a:p>
            <a:r>
              <a:rPr lang="en-GB" b="1" i="1" dirty="0" smtClean="0">
                <a:solidFill>
                  <a:schemeClr val="accent3">
                    <a:lumMod val="50000"/>
                  </a:schemeClr>
                </a:solidFill>
              </a:rPr>
              <a:t>Supporting Youth </a:t>
            </a:r>
            <a:r>
              <a:rPr lang="en-GB" b="1" i="1" dirty="0">
                <a:solidFill>
                  <a:schemeClr val="accent3">
                    <a:lumMod val="50000"/>
                  </a:schemeClr>
                </a:solidFill>
              </a:rPr>
              <a:t>G</a:t>
            </a:r>
            <a:r>
              <a:rPr lang="en-GB" b="1" i="1" dirty="0" smtClean="0">
                <a:solidFill>
                  <a:schemeClr val="accent3">
                    <a:lumMod val="50000"/>
                  </a:schemeClr>
                </a:solidFill>
              </a:rPr>
              <a:t>roup volunteers</a:t>
            </a:r>
            <a:endParaRPr lang="en-GB" b="1" i="1" dirty="0">
              <a:solidFill>
                <a:schemeClr val="accent3">
                  <a:lumMod val="50000"/>
                </a:schemeClr>
              </a:solidFill>
            </a:endParaRPr>
          </a:p>
        </p:txBody>
      </p:sp>
      <p:sp>
        <p:nvSpPr>
          <p:cNvPr id="8" name="TextBox 7"/>
          <p:cNvSpPr txBox="1"/>
          <p:nvPr/>
        </p:nvSpPr>
        <p:spPr>
          <a:xfrm>
            <a:off x="6660232" y="3717032"/>
            <a:ext cx="1548172" cy="369332"/>
          </a:xfrm>
          <a:prstGeom prst="rect">
            <a:avLst/>
          </a:prstGeom>
          <a:noFill/>
        </p:spPr>
        <p:txBody>
          <a:bodyPr wrap="square" rtlCol="0">
            <a:spAutoFit/>
          </a:bodyPr>
          <a:lstStyle/>
          <a:p>
            <a:r>
              <a:rPr lang="en-GB" b="1" dirty="0" smtClean="0">
                <a:solidFill>
                  <a:srgbClr val="FF0066"/>
                </a:solidFill>
                <a:latin typeface="Segoe UI Symbol" pitchFamily="34" charset="0"/>
                <a:ea typeface="Segoe UI Symbol" pitchFamily="34" charset="0"/>
              </a:rPr>
              <a:t>Filling gaps</a:t>
            </a:r>
            <a:endParaRPr lang="en-GB" b="1" dirty="0">
              <a:solidFill>
                <a:srgbClr val="FF0066"/>
              </a:solidFill>
              <a:latin typeface="Segoe UI Symbol" pitchFamily="34" charset="0"/>
              <a:ea typeface="Segoe UI Symbol" pitchFamily="34" charset="0"/>
            </a:endParaRPr>
          </a:p>
        </p:txBody>
      </p:sp>
      <p:sp>
        <p:nvSpPr>
          <p:cNvPr id="9" name="TextBox 8"/>
          <p:cNvSpPr txBox="1"/>
          <p:nvPr/>
        </p:nvSpPr>
        <p:spPr>
          <a:xfrm>
            <a:off x="199648" y="5045445"/>
            <a:ext cx="4129252" cy="369332"/>
          </a:xfrm>
          <a:prstGeom prst="rect">
            <a:avLst/>
          </a:prstGeom>
          <a:noFill/>
        </p:spPr>
        <p:txBody>
          <a:bodyPr wrap="square" rtlCol="0">
            <a:spAutoFit/>
          </a:bodyPr>
          <a:lstStyle/>
          <a:p>
            <a:r>
              <a:rPr lang="en-GB" b="1" dirty="0" smtClean="0">
                <a:solidFill>
                  <a:srgbClr val="00CCFF"/>
                </a:solidFill>
                <a:latin typeface="Palatino Linotype" pitchFamily="18" charset="0"/>
              </a:rPr>
              <a:t>Helping new groups get started up</a:t>
            </a:r>
            <a:endParaRPr lang="en-GB" b="1" dirty="0">
              <a:solidFill>
                <a:srgbClr val="00CCFF"/>
              </a:solidFill>
              <a:latin typeface="Palatino Linotype" pitchFamily="18" charset="0"/>
            </a:endParaRPr>
          </a:p>
        </p:txBody>
      </p:sp>
      <p:sp>
        <p:nvSpPr>
          <p:cNvPr id="10" name="TextBox 9"/>
          <p:cNvSpPr txBox="1"/>
          <p:nvPr/>
        </p:nvSpPr>
        <p:spPr>
          <a:xfrm>
            <a:off x="4637693" y="5583876"/>
            <a:ext cx="3616268" cy="400110"/>
          </a:xfrm>
          <a:prstGeom prst="rect">
            <a:avLst/>
          </a:prstGeom>
          <a:noFill/>
        </p:spPr>
        <p:txBody>
          <a:bodyPr wrap="square" rtlCol="0">
            <a:spAutoFit/>
          </a:bodyPr>
          <a:lstStyle/>
          <a:p>
            <a:r>
              <a:rPr lang="en-GB" sz="2000" b="1" dirty="0" smtClean="0">
                <a:solidFill>
                  <a:schemeClr val="accent2">
                    <a:lumMod val="75000"/>
                  </a:schemeClr>
                </a:solidFill>
                <a:latin typeface="Rockwell Condensed" pitchFamily="18" charset="0"/>
              </a:rPr>
              <a:t>Developing our young people</a:t>
            </a:r>
            <a:endParaRPr lang="en-GB" sz="2000" b="1" dirty="0">
              <a:solidFill>
                <a:schemeClr val="accent2">
                  <a:lumMod val="75000"/>
                </a:schemeClr>
              </a:solidFill>
              <a:latin typeface="Rockwell Condensed" pitchFamily="18" charset="0"/>
            </a:endParaRPr>
          </a:p>
        </p:txBody>
      </p:sp>
      <p:sp>
        <p:nvSpPr>
          <p:cNvPr id="11" name="TextBox 10"/>
          <p:cNvSpPr txBox="1"/>
          <p:nvPr/>
        </p:nvSpPr>
        <p:spPr>
          <a:xfrm>
            <a:off x="199648" y="6328837"/>
            <a:ext cx="6984776" cy="369332"/>
          </a:xfrm>
          <a:prstGeom prst="rect">
            <a:avLst/>
          </a:prstGeom>
          <a:noFill/>
        </p:spPr>
        <p:txBody>
          <a:bodyPr wrap="square" rtlCol="0">
            <a:spAutoFit/>
          </a:bodyPr>
          <a:lstStyle/>
          <a:p>
            <a:r>
              <a:rPr lang="en-GB" b="1" dirty="0" smtClean="0">
                <a:solidFill>
                  <a:srgbClr val="996600"/>
                </a:solidFill>
                <a:latin typeface="Segoe UI Symbol" pitchFamily="34" charset="0"/>
                <a:ea typeface="Segoe UI Symbol" pitchFamily="34" charset="0"/>
              </a:rPr>
              <a:t>Developing our volunteers through training and encouragement</a:t>
            </a:r>
            <a:endParaRPr lang="en-GB" b="1" dirty="0">
              <a:solidFill>
                <a:srgbClr val="996600"/>
              </a:solidFill>
              <a:latin typeface="Segoe UI Symbol" pitchFamily="34" charset="0"/>
              <a:ea typeface="Segoe UI Symbol" pitchFamily="34" charset="0"/>
            </a:endParaRPr>
          </a:p>
        </p:txBody>
      </p:sp>
      <p:sp>
        <p:nvSpPr>
          <p:cNvPr id="12" name="TextBox 11"/>
          <p:cNvSpPr txBox="1"/>
          <p:nvPr/>
        </p:nvSpPr>
        <p:spPr>
          <a:xfrm>
            <a:off x="150767" y="4418739"/>
            <a:ext cx="3053168" cy="461665"/>
          </a:xfrm>
          <a:prstGeom prst="rect">
            <a:avLst/>
          </a:prstGeom>
          <a:noFill/>
        </p:spPr>
        <p:txBody>
          <a:bodyPr wrap="square" rtlCol="0">
            <a:spAutoFit/>
          </a:bodyPr>
          <a:lstStyle/>
          <a:p>
            <a:r>
              <a:rPr lang="en-GB" sz="2400" dirty="0" smtClean="0">
                <a:solidFill>
                  <a:srgbClr val="FF0000"/>
                </a:solidFill>
                <a:latin typeface="Monotype Corsiva" pitchFamily="66" charset="0"/>
              </a:rPr>
              <a:t>Hosting Fun activities</a:t>
            </a:r>
            <a:endParaRPr lang="en-GB" sz="2400" dirty="0">
              <a:solidFill>
                <a:srgbClr val="FF0000"/>
              </a:solidFill>
              <a:latin typeface="Monotype Corsiva" pitchFamily="66" charset="0"/>
            </a:endParaRPr>
          </a:p>
        </p:txBody>
      </p:sp>
      <p:sp>
        <p:nvSpPr>
          <p:cNvPr id="13" name="TextBox 12"/>
          <p:cNvSpPr txBox="1"/>
          <p:nvPr/>
        </p:nvSpPr>
        <p:spPr>
          <a:xfrm>
            <a:off x="3315896" y="2273327"/>
            <a:ext cx="5485021" cy="369332"/>
          </a:xfrm>
          <a:prstGeom prst="rect">
            <a:avLst/>
          </a:prstGeom>
          <a:noFill/>
        </p:spPr>
        <p:txBody>
          <a:bodyPr wrap="square" rtlCol="0">
            <a:spAutoFit/>
          </a:bodyPr>
          <a:lstStyle/>
          <a:p>
            <a:r>
              <a:rPr lang="en-GB" b="1" dirty="0" smtClean="0">
                <a:solidFill>
                  <a:schemeClr val="accent5">
                    <a:lumMod val="50000"/>
                  </a:schemeClr>
                </a:solidFill>
                <a:latin typeface="Segoe UI Symbol" pitchFamily="34" charset="0"/>
                <a:ea typeface="Segoe UI Symbol" pitchFamily="34" charset="0"/>
              </a:rPr>
              <a:t>Inspiring young people through our careers event</a:t>
            </a:r>
            <a:endParaRPr lang="en-GB" b="1" dirty="0">
              <a:solidFill>
                <a:schemeClr val="accent5">
                  <a:lumMod val="50000"/>
                </a:schemeClr>
              </a:solidFill>
              <a:latin typeface="Segoe UI Symbol" pitchFamily="34" charset="0"/>
              <a:ea typeface="Segoe UI Symbol" pitchFamily="34" charset="0"/>
            </a:endParaRPr>
          </a:p>
        </p:txBody>
      </p:sp>
      <p:sp>
        <p:nvSpPr>
          <p:cNvPr id="14" name="TextBox 13"/>
          <p:cNvSpPr txBox="1"/>
          <p:nvPr/>
        </p:nvSpPr>
        <p:spPr>
          <a:xfrm>
            <a:off x="4594938" y="5041963"/>
            <a:ext cx="5178972" cy="461665"/>
          </a:xfrm>
          <a:prstGeom prst="rect">
            <a:avLst/>
          </a:prstGeom>
          <a:noFill/>
        </p:spPr>
        <p:txBody>
          <a:bodyPr wrap="square" rtlCol="0">
            <a:spAutoFit/>
          </a:bodyPr>
          <a:lstStyle/>
          <a:p>
            <a:r>
              <a:rPr lang="en-GB" sz="2400" b="1" dirty="0" smtClean="0">
                <a:solidFill>
                  <a:srgbClr val="002060"/>
                </a:solidFill>
                <a:latin typeface="Utsaah" pitchFamily="34" charset="0"/>
                <a:cs typeface="Utsaah" pitchFamily="34" charset="0"/>
              </a:rPr>
              <a:t>Linking up with other Communities</a:t>
            </a:r>
            <a:endParaRPr lang="en-GB" sz="2400" b="1" dirty="0">
              <a:solidFill>
                <a:srgbClr val="002060"/>
              </a:solidFill>
              <a:latin typeface="Utsaah" pitchFamily="34" charset="0"/>
              <a:cs typeface="Utsaah" pitchFamily="34" charset="0"/>
            </a:endParaRPr>
          </a:p>
        </p:txBody>
      </p:sp>
      <p:sp>
        <p:nvSpPr>
          <p:cNvPr id="15" name="TextBox 14"/>
          <p:cNvSpPr txBox="1"/>
          <p:nvPr/>
        </p:nvSpPr>
        <p:spPr>
          <a:xfrm>
            <a:off x="6944577" y="1687023"/>
            <a:ext cx="1856340" cy="369332"/>
          </a:xfrm>
          <a:prstGeom prst="rect">
            <a:avLst/>
          </a:prstGeom>
          <a:noFill/>
        </p:spPr>
        <p:txBody>
          <a:bodyPr wrap="square" rtlCol="0">
            <a:spAutoFit/>
          </a:bodyPr>
          <a:lstStyle/>
          <a:p>
            <a:r>
              <a:rPr lang="en-GB" b="1" i="1" dirty="0" smtClean="0">
                <a:solidFill>
                  <a:srgbClr val="FF0000"/>
                </a:solidFill>
              </a:rPr>
              <a:t>Games</a:t>
            </a:r>
            <a:endParaRPr lang="en-GB" b="1" i="1" dirty="0">
              <a:solidFill>
                <a:srgbClr val="FF0000"/>
              </a:solidFill>
            </a:endParaRPr>
          </a:p>
        </p:txBody>
      </p:sp>
      <p:sp>
        <p:nvSpPr>
          <p:cNvPr id="16" name="TextBox 15"/>
          <p:cNvSpPr txBox="1"/>
          <p:nvPr/>
        </p:nvSpPr>
        <p:spPr>
          <a:xfrm>
            <a:off x="150767" y="3624699"/>
            <a:ext cx="1506564" cy="461665"/>
          </a:xfrm>
          <a:prstGeom prst="rect">
            <a:avLst/>
          </a:prstGeom>
          <a:noFill/>
        </p:spPr>
        <p:txBody>
          <a:bodyPr wrap="square" rtlCol="0">
            <a:spAutoFit/>
          </a:bodyPr>
          <a:lstStyle/>
          <a:p>
            <a:r>
              <a:rPr lang="en-GB" sz="2400" b="1" dirty="0" smtClean="0">
                <a:solidFill>
                  <a:schemeClr val="tx1">
                    <a:lumMod val="95000"/>
                    <a:lumOff val="5000"/>
                  </a:schemeClr>
                </a:solidFill>
                <a:latin typeface="Rockwell Condensed" pitchFamily="18" charset="0"/>
              </a:rPr>
              <a:t>Sport</a:t>
            </a:r>
            <a:endParaRPr lang="en-GB" sz="2400" b="1" dirty="0">
              <a:solidFill>
                <a:schemeClr val="tx1">
                  <a:lumMod val="95000"/>
                  <a:lumOff val="5000"/>
                </a:schemeClr>
              </a:solidFill>
              <a:latin typeface="Rockwell Condensed" pitchFamily="18" charset="0"/>
            </a:endParaRPr>
          </a:p>
        </p:txBody>
      </p:sp>
      <p:sp>
        <p:nvSpPr>
          <p:cNvPr id="17" name="TextBox 16"/>
          <p:cNvSpPr txBox="1"/>
          <p:nvPr/>
        </p:nvSpPr>
        <p:spPr>
          <a:xfrm>
            <a:off x="2264274" y="5630366"/>
            <a:ext cx="2232248" cy="369332"/>
          </a:xfrm>
          <a:prstGeom prst="rect">
            <a:avLst/>
          </a:prstGeom>
          <a:noFill/>
        </p:spPr>
        <p:txBody>
          <a:bodyPr wrap="square" rtlCol="0">
            <a:spAutoFit/>
          </a:bodyPr>
          <a:lstStyle/>
          <a:p>
            <a:r>
              <a:rPr lang="en-GB" b="1" i="1" u="sng" dirty="0" smtClean="0">
                <a:solidFill>
                  <a:srgbClr val="00B050"/>
                </a:solidFill>
              </a:rPr>
              <a:t>Dance and Music</a:t>
            </a:r>
            <a:endParaRPr lang="en-GB" b="1" i="1" u="sng" dirty="0">
              <a:solidFill>
                <a:srgbClr val="00B050"/>
              </a:solidFill>
            </a:endParaRPr>
          </a:p>
        </p:txBody>
      </p:sp>
      <p:sp>
        <p:nvSpPr>
          <p:cNvPr id="18" name="TextBox 17"/>
          <p:cNvSpPr txBox="1"/>
          <p:nvPr/>
        </p:nvSpPr>
        <p:spPr>
          <a:xfrm>
            <a:off x="7209845" y="6168652"/>
            <a:ext cx="2088232" cy="369332"/>
          </a:xfrm>
          <a:prstGeom prst="rect">
            <a:avLst/>
          </a:prstGeom>
          <a:noFill/>
        </p:spPr>
        <p:txBody>
          <a:bodyPr wrap="square" rtlCol="0">
            <a:spAutoFit/>
          </a:bodyPr>
          <a:lstStyle/>
          <a:p>
            <a:r>
              <a:rPr lang="en-GB" b="1" i="1" dirty="0">
                <a:solidFill>
                  <a:srgbClr val="FF0066"/>
                </a:solidFill>
              </a:rPr>
              <a:t>C</a:t>
            </a:r>
            <a:r>
              <a:rPr lang="en-GB" b="1" i="1" dirty="0" smtClean="0">
                <a:solidFill>
                  <a:srgbClr val="FF0066"/>
                </a:solidFill>
              </a:rPr>
              <a:t>ooking</a:t>
            </a:r>
            <a:endParaRPr lang="en-GB" b="1" i="1" dirty="0">
              <a:solidFill>
                <a:srgbClr val="FF0066"/>
              </a:solidFill>
            </a:endParaRPr>
          </a:p>
        </p:txBody>
      </p:sp>
      <p:sp>
        <p:nvSpPr>
          <p:cNvPr id="19" name="TextBox 18"/>
          <p:cNvSpPr txBox="1"/>
          <p:nvPr/>
        </p:nvSpPr>
        <p:spPr>
          <a:xfrm>
            <a:off x="904049" y="2273327"/>
            <a:ext cx="2063436" cy="461665"/>
          </a:xfrm>
          <a:prstGeom prst="rect">
            <a:avLst/>
          </a:prstGeom>
          <a:noFill/>
        </p:spPr>
        <p:txBody>
          <a:bodyPr wrap="square" rtlCol="0">
            <a:spAutoFit/>
          </a:bodyPr>
          <a:lstStyle/>
          <a:p>
            <a:r>
              <a:rPr lang="en-GB" sz="2400" dirty="0" smtClean="0">
                <a:solidFill>
                  <a:srgbClr val="FF0066"/>
                </a:solidFill>
                <a:latin typeface="Monotype Corsiva" pitchFamily="66" charset="0"/>
              </a:rPr>
              <a:t>Technology</a:t>
            </a:r>
            <a:endParaRPr lang="en-GB" sz="2400" dirty="0">
              <a:solidFill>
                <a:srgbClr val="FF0066"/>
              </a:solidFill>
              <a:latin typeface="Monotype Corsiva" pitchFamily="66" charset="0"/>
            </a:endParaRPr>
          </a:p>
        </p:txBody>
      </p:sp>
      <p:sp>
        <p:nvSpPr>
          <p:cNvPr id="20" name="TextBox 19"/>
          <p:cNvSpPr txBox="1"/>
          <p:nvPr/>
        </p:nvSpPr>
        <p:spPr>
          <a:xfrm>
            <a:off x="3380398" y="1704162"/>
            <a:ext cx="3068390" cy="369332"/>
          </a:xfrm>
          <a:prstGeom prst="rect">
            <a:avLst/>
          </a:prstGeom>
          <a:noFill/>
        </p:spPr>
        <p:txBody>
          <a:bodyPr wrap="square" rtlCol="0">
            <a:spAutoFit/>
          </a:bodyPr>
          <a:lstStyle/>
          <a:p>
            <a:r>
              <a:rPr lang="en-GB" b="1" dirty="0" smtClean="0">
                <a:solidFill>
                  <a:srgbClr val="FF9900"/>
                </a:solidFill>
                <a:latin typeface="Raavi" pitchFamily="34" charset="0"/>
                <a:cs typeface="Raavi" pitchFamily="34" charset="0"/>
              </a:rPr>
              <a:t>After school learning</a:t>
            </a:r>
            <a:endParaRPr lang="en-GB" b="1" dirty="0">
              <a:solidFill>
                <a:srgbClr val="FF9900"/>
              </a:solidFill>
              <a:latin typeface="Raavi" pitchFamily="34" charset="0"/>
              <a:cs typeface="Raavi" pitchFamily="34" charset="0"/>
            </a:endParaRPr>
          </a:p>
        </p:txBody>
      </p:sp>
      <p:sp>
        <p:nvSpPr>
          <p:cNvPr id="21" name="TextBox 20"/>
          <p:cNvSpPr txBox="1"/>
          <p:nvPr/>
        </p:nvSpPr>
        <p:spPr>
          <a:xfrm>
            <a:off x="1657331" y="3492932"/>
            <a:ext cx="3731786" cy="369332"/>
          </a:xfrm>
          <a:prstGeom prst="rect">
            <a:avLst/>
          </a:prstGeom>
          <a:noFill/>
        </p:spPr>
        <p:txBody>
          <a:bodyPr wrap="square" rtlCol="0">
            <a:spAutoFit/>
          </a:bodyPr>
          <a:lstStyle/>
          <a:p>
            <a:r>
              <a:rPr lang="en-GB" b="1" dirty="0" smtClean="0">
                <a:solidFill>
                  <a:schemeClr val="bg2">
                    <a:lumMod val="25000"/>
                  </a:schemeClr>
                </a:solidFill>
                <a:latin typeface="Life BT" pitchFamily="18" charset="0"/>
              </a:rPr>
              <a:t>Activity Agreements</a:t>
            </a:r>
            <a:endParaRPr lang="en-GB" b="1" dirty="0">
              <a:solidFill>
                <a:schemeClr val="bg2">
                  <a:lumMod val="25000"/>
                </a:schemeClr>
              </a:solidFill>
              <a:latin typeface="Life BT" pitchFamily="18" charset="0"/>
            </a:endParaRPr>
          </a:p>
        </p:txBody>
      </p:sp>
      <p:sp>
        <p:nvSpPr>
          <p:cNvPr id="22" name="TextBox 21"/>
          <p:cNvSpPr txBox="1"/>
          <p:nvPr/>
        </p:nvSpPr>
        <p:spPr>
          <a:xfrm>
            <a:off x="185116" y="1663059"/>
            <a:ext cx="3004287" cy="369332"/>
          </a:xfrm>
          <a:prstGeom prst="rect">
            <a:avLst/>
          </a:prstGeom>
          <a:noFill/>
        </p:spPr>
        <p:txBody>
          <a:bodyPr wrap="square" rtlCol="0">
            <a:spAutoFit/>
          </a:bodyPr>
          <a:lstStyle/>
          <a:p>
            <a:r>
              <a:rPr lang="en-GB" b="1" u="sng" dirty="0" smtClean="0">
                <a:solidFill>
                  <a:srgbClr val="9900CC"/>
                </a:solidFill>
              </a:rPr>
              <a:t>Youth Focussed Projects</a:t>
            </a:r>
            <a:endParaRPr lang="en-GB" b="1" u="sng" dirty="0">
              <a:solidFill>
                <a:srgbClr val="9900CC"/>
              </a:solidFill>
            </a:endParaRPr>
          </a:p>
        </p:txBody>
      </p:sp>
    </p:spTree>
    <p:extLst>
      <p:ext uri="{BB962C8B-B14F-4D97-AF65-F5344CB8AC3E}">
        <p14:creationId xmlns:p14="http://schemas.microsoft.com/office/powerpoint/2010/main" val="370527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additive="base">
                                        <p:cTn id="79" dur="500" fill="hold"/>
                                        <p:tgtEl>
                                          <p:spTgt spid="6"/>
                                        </p:tgtEl>
                                        <p:attrNameLst>
                                          <p:attrName>ppt_x</p:attrName>
                                        </p:attrNameLst>
                                      </p:cBhvr>
                                      <p:tavLst>
                                        <p:tav tm="0">
                                          <p:val>
                                            <p:strVal val="#ppt_x"/>
                                          </p:val>
                                        </p:tav>
                                        <p:tav tm="100000">
                                          <p:val>
                                            <p:strVal val="#ppt_x"/>
                                          </p:val>
                                        </p:tav>
                                      </p:tavLst>
                                    </p:anim>
                                    <p:anim calcmode="lin" valueType="num">
                                      <p:cBhvr additive="base">
                                        <p:cTn id="8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additive="base">
                                        <p:cTn id="85" dur="500" fill="hold"/>
                                        <p:tgtEl>
                                          <p:spTgt spid="9"/>
                                        </p:tgtEl>
                                        <p:attrNameLst>
                                          <p:attrName>ppt_x</p:attrName>
                                        </p:attrNameLst>
                                      </p:cBhvr>
                                      <p:tavLst>
                                        <p:tav tm="0">
                                          <p:val>
                                            <p:strVal val="#ppt_x"/>
                                          </p:val>
                                        </p:tav>
                                        <p:tav tm="100000">
                                          <p:val>
                                            <p:strVal val="#ppt_x"/>
                                          </p:val>
                                        </p:tav>
                                      </p:tavLst>
                                    </p:anim>
                                    <p:anim calcmode="lin" valueType="num">
                                      <p:cBhvr additive="base">
                                        <p:cTn id="8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ppt_x"/>
                                          </p:val>
                                        </p:tav>
                                        <p:tav tm="100000">
                                          <p:val>
                                            <p:strVal val="#ppt_x"/>
                                          </p:val>
                                        </p:tav>
                                      </p:tavLst>
                                    </p:anim>
                                    <p:anim calcmode="lin" valueType="num">
                                      <p:cBhvr additive="base">
                                        <p:cTn id="9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additive="base">
                                        <p:cTn id="97" dur="500" fill="hold"/>
                                        <p:tgtEl>
                                          <p:spTgt spid="17"/>
                                        </p:tgtEl>
                                        <p:attrNameLst>
                                          <p:attrName>ppt_x</p:attrName>
                                        </p:attrNameLst>
                                      </p:cBhvr>
                                      <p:tavLst>
                                        <p:tav tm="0">
                                          <p:val>
                                            <p:strVal val="#ppt_x"/>
                                          </p:val>
                                        </p:tav>
                                        <p:tav tm="100000">
                                          <p:val>
                                            <p:strVal val="#ppt_x"/>
                                          </p:val>
                                        </p:tav>
                                      </p:tavLst>
                                    </p:anim>
                                    <p:anim calcmode="lin" valueType="num">
                                      <p:cBhvr additive="base">
                                        <p:cTn id="9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500" fill="hold"/>
                                        <p:tgtEl>
                                          <p:spTgt spid="10"/>
                                        </p:tgtEl>
                                        <p:attrNameLst>
                                          <p:attrName>ppt_x</p:attrName>
                                        </p:attrNameLst>
                                      </p:cBhvr>
                                      <p:tavLst>
                                        <p:tav tm="0">
                                          <p:val>
                                            <p:strVal val="#ppt_x"/>
                                          </p:val>
                                        </p:tav>
                                        <p:tav tm="100000">
                                          <p:val>
                                            <p:strVal val="#ppt_x"/>
                                          </p:val>
                                        </p:tav>
                                      </p:tavLst>
                                    </p:anim>
                                    <p:anim calcmode="lin" valueType="num">
                                      <p:cBhvr additive="base">
                                        <p:cTn id="10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1"/>
                                        </p:tgtEl>
                                        <p:attrNameLst>
                                          <p:attrName>style.visibility</p:attrName>
                                        </p:attrNameLst>
                                      </p:cBhvr>
                                      <p:to>
                                        <p:strVal val="visible"/>
                                      </p:to>
                                    </p:set>
                                    <p:anim calcmode="lin" valueType="num">
                                      <p:cBhvr additive="base">
                                        <p:cTn id="109" dur="500" fill="hold"/>
                                        <p:tgtEl>
                                          <p:spTgt spid="11"/>
                                        </p:tgtEl>
                                        <p:attrNameLst>
                                          <p:attrName>ppt_x</p:attrName>
                                        </p:attrNameLst>
                                      </p:cBhvr>
                                      <p:tavLst>
                                        <p:tav tm="0">
                                          <p:val>
                                            <p:strVal val="#ppt_x"/>
                                          </p:val>
                                        </p:tav>
                                        <p:tav tm="100000">
                                          <p:val>
                                            <p:strVal val="#ppt_x"/>
                                          </p:val>
                                        </p:tav>
                                      </p:tavLst>
                                    </p:anim>
                                    <p:anim calcmode="lin" valueType="num">
                                      <p:cBhvr additive="base">
                                        <p:cTn id="11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8"/>
                                        </p:tgtEl>
                                        <p:attrNameLst>
                                          <p:attrName>style.visibility</p:attrName>
                                        </p:attrNameLst>
                                      </p:cBhvr>
                                      <p:to>
                                        <p:strVal val="visible"/>
                                      </p:to>
                                    </p:set>
                                    <p:anim calcmode="lin" valueType="num">
                                      <p:cBhvr additive="base">
                                        <p:cTn id="115" dur="500" fill="hold"/>
                                        <p:tgtEl>
                                          <p:spTgt spid="18"/>
                                        </p:tgtEl>
                                        <p:attrNameLst>
                                          <p:attrName>ppt_x</p:attrName>
                                        </p:attrNameLst>
                                      </p:cBhvr>
                                      <p:tavLst>
                                        <p:tav tm="0">
                                          <p:val>
                                            <p:strVal val="#ppt_x"/>
                                          </p:val>
                                        </p:tav>
                                        <p:tav tm="100000">
                                          <p:val>
                                            <p:strVal val="#ppt_x"/>
                                          </p:val>
                                        </p:tav>
                                      </p:tavLst>
                                    </p:anim>
                                    <p:anim calcmode="lin" valueType="num">
                                      <p:cBhvr additive="base">
                                        <p:cTn id="1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903787"/>
            <a:ext cx="8640960" cy="1584176"/>
          </a:xfrm>
        </p:spPr>
        <p:txBody>
          <a:bodyPr>
            <a:normAutofit/>
          </a:bodyPr>
          <a:lstStyle/>
          <a:p>
            <a:pPr marL="0" indent="0" algn="ctr">
              <a:buNone/>
            </a:pPr>
            <a:r>
              <a:rPr lang="en-US" sz="2000" dirty="0" smtClean="0">
                <a:solidFill>
                  <a:srgbClr val="00B0F0"/>
                </a:solidFill>
              </a:rPr>
              <a:t>"We value our young people and see them playing a lead role in the future of the island.  We must ensure that any development improves and increases facilities, employment and services for young people and children, and seek to involve them in decision making affecting their future.” </a:t>
            </a:r>
            <a:r>
              <a:rPr lang="en-US" sz="2000" b="1" i="1" dirty="0" smtClean="0">
                <a:solidFill>
                  <a:srgbClr val="00B050"/>
                </a:solidFill>
              </a:rPr>
              <a:t>Tiree Community Growth Plan</a:t>
            </a:r>
            <a:endParaRPr lang="en-GB" sz="2000" b="1" i="1" dirty="0" smtClean="0">
              <a:solidFill>
                <a:srgbClr val="00B050"/>
              </a:solidFill>
            </a:endParaRPr>
          </a:p>
          <a:p>
            <a:endParaRPr lang="en-GB" dirty="0">
              <a:solidFill>
                <a:srgbClr val="00B0F0"/>
              </a:solidFill>
            </a:endParaRPr>
          </a:p>
        </p:txBody>
      </p:sp>
      <p:sp>
        <p:nvSpPr>
          <p:cNvPr id="4" name="TextBox 3"/>
          <p:cNvSpPr txBox="1"/>
          <p:nvPr/>
        </p:nvSpPr>
        <p:spPr>
          <a:xfrm>
            <a:off x="558044" y="1628800"/>
            <a:ext cx="7920880" cy="1477328"/>
          </a:xfrm>
          <a:prstGeom prst="rect">
            <a:avLst/>
          </a:prstGeom>
          <a:noFill/>
        </p:spPr>
        <p:txBody>
          <a:bodyPr wrap="square" rtlCol="0">
            <a:spAutoFit/>
          </a:bodyPr>
          <a:lstStyle/>
          <a:p>
            <a:pPr algn="ctr"/>
            <a:r>
              <a:rPr lang="en-US" dirty="0">
                <a:solidFill>
                  <a:srgbClr val="FF0066"/>
                </a:solidFill>
              </a:rPr>
              <a:t>The </a:t>
            </a:r>
            <a:r>
              <a:rPr lang="en-US" dirty="0" smtClean="0">
                <a:solidFill>
                  <a:srgbClr val="FF0066"/>
                </a:solidFill>
              </a:rPr>
              <a:t>purpose of our roles </a:t>
            </a:r>
            <a:r>
              <a:rPr lang="en-US" dirty="0">
                <a:solidFill>
                  <a:srgbClr val="FF0066"/>
                </a:solidFill>
              </a:rPr>
              <a:t>is to develop and support the young people on Tiree by assisting local youth groups, creating new opportunities and experiences for young people, encouraging and organizing training for volunteers and keeping the community informed as to what the young people are doing.</a:t>
            </a:r>
            <a:r>
              <a:rPr lang="en-GB" dirty="0">
                <a:solidFill>
                  <a:srgbClr val="FF0066"/>
                </a:solidFill>
              </a:rPr>
              <a:t> </a:t>
            </a:r>
          </a:p>
          <a:p>
            <a:endParaRPr lang="en-GB"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3275856" y="2949535"/>
            <a:ext cx="2629272" cy="1834827"/>
          </a:xfrm>
          <a:prstGeom prst="rect">
            <a:avLst/>
          </a:prstGeom>
          <a:ln>
            <a:noFill/>
          </a:ln>
          <a:effectLst>
            <a:softEdge rad="112500"/>
          </a:effectLst>
        </p:spPr>
      </p:pic>
      <p:sp>
        <p:nvSpPr>
          <p:cNvPr id="6" name="Title 1"/>
          <p:cNvSpPr>
            <a:spLocks noGrp="1"/>
          </p:cNvSpPr>
          <p:nvPr>
            <p:ph type="title"/>
          </p:nvPr>
        </p:nvSpPr>
        <p:spPr>
          <a:xfrm>
            <a:off x="457200" y="274638"/>
            <a:ext cx="8229600" cy="1143000"/>
          </a:xfrm>
        </p:spPr>
        <p:txBody>
          <a:bodyPr>
            <a:normAutofit fontScale="90000"/>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What is the Trust’s Youth Work program all about?</a:t>
            </a:r>
            <a:endPar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endParaRPr>
          </a:p>
        </p:txBody>
      </p:sp>
    </p:spTree>
    <p:extLst>
      <p:ext uri="{BB962C8B-B14F-4D97-AF65-F5344CB8AC3E}">
        <p14:creationId xmlns:p14="http://schemas.microsoft.com/office/powerpoint/2010/main" val="153949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80528" y="5760"/>
            <a:ext cx="9505056" cy="69516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sp>
        <p:nvSpPr>
          <p:cNvPr id="4" name="TextBox 3"/>
          <p:cNvSpPr txBox="1"/>
          <p:nvPr/>
        </p:nvSpPr>
        <p:spPr>
          <a:xfrm>
            <a:off x="467544" y="74670"/>
            <a:ext cx="3528392" cy="523220"/>
          </a:xfrm>
          <a:prstGeom prst="rect">
            <a:avLst/>
          </a:prstGeom>
          <a:noFill/>
        </p:spPr>
        <p:txBody>
          <a:bodyPr wrap="square" rtlCol="0">
            <a:spAutoFit/>
          </a:bodyPr>
          <a:lstStyle/>
          <a:p>
            <a:r>
              <a:rPr lang="en-GB" sz="2800" b="1" dirty="0" smtClean="0">
                <a:solidFill>
                  <a:srgbClr val="FF0066"/>
                </a:solidFill>
              </a:rPr>
              <a:t>Year 1 -  2009-2010</a:t>
            </a:r>
            <a:endParaRPr lang="en-GB" sz="2800" b="1" dirty="0">
              <a:solidFill>
                <a:srgbClr val="FF0066"/>
              </a:solidFill>
            </a:endParaRPr>
          </a:p>
        </p:txBody>
      </p:sp>
      <p:sp>
        <p:nvSpPr>
          <p:cNvPr id="11" name="TextBox 10"/>
          <p:cNvSpPr txBox="1"/>
          <p:nvPr/>
        </p:nvSpPr>
        <p:spPr>
          <a:xfrm>
            <a:off x="71754" y="1076772"/>
            <a:ext cx="9000492" cy="4708981"/>
          </a:xfrm>
          <a:prstGeom prst="rect">
            <a:avLst/>
          </a:prstGeom>
          <a:noFill/>
        </p:spPr>
        <p:txBody>
          <a:bodyPr wrap="square" rtlCol="0">
            <a:spAutoFit/>
          </a:bodyPr>
          <a:lstStyle/>
          <a:p>
            <a:pPr marL="285750" indent="-285750">
              <a:buFontTx/>
              <a:buChar char="-"/>
            </a:pPr>
            <a:r>
              <a:rPr lang="en-GB" sz="2400" b="1" dirty="0" smtClean="0"/>
              <a:t>Trial year for this post			</a:t>
            </a:r>
          </a:p>
          <a:p>
            <a:pPr marL="285750" indent="-285750">
              <a:buFontTx/>
              <a:buChar char="-"/>
            </a:pPr>
            <a:r>
              <a:rPr lang="en-GB" sz="2400" b="1" dirty="0" smtClean="0"/>
              <a:t>Working with 4 existing groups		</a:t>
            </a:r>
          </a:p>
          <a:p>
            <a:pPr marL="285750" indent="-285750">
              <a:buFontTx/>
              <a:buChar char="-"/>
            </a:pPr>
            <a:r>
              <a:rPr lang="en-GB" sz="2400" b="1" dirty="0" smtClean="0"/>
              <a:t>Professional golf tuition visit 			</a:t>
            </a:r>
          </a:p>
          <a:p>
            <a:r>
              <a:rPr lang="en-GB" sz="2400" b="1" dirty="0" smtClean="0"/>
              <a:t>-   Extensive consultation with young people done</a:t>
            </a:r>
          </a:p>
          <a:p>
            <a:pPr marL="285750" indent="-285750">
              <a:buFontTx/>
              <a:buChar char="-"/>
            </a:pPr>
            <a:r>
              <a:rPr lang="en-GB" sz="2400" b="1" dirty="0" smtClean="0"/>
              <a:t>Chat Room was initiated and opened		</a:t>
            </a:r>
          </a:p>
          <a:p>
            <a:pPr marL="285750" indent="-285750">
              <a:buFontTx/>
              <a:buChar char="-"/>
            </a:pPr>
            <a:r>
              <a:rPr lang="en-GB" sz="2400" b="1" dirty="0" smtClean="0"/>
              <a:t>Beauty workshops</a:t>
            </a:r>
          </a:p>
          <a:p>
            <a:pPr marL="285750" indent="-285750">
              <a:buFontTx/>
              <a:buChar char="-"/>
            </a:pPr>
            <a:r>
              <a:rPr lang="en-GB" sz="2400" b="1" dirty="0" smtClean="0"/>
              <a:t>Street Dance workshops			</a:t>
            </a:r>
          </a:p>
          <a:p>
            <a:pPr marL="285750" indent="-285750">
              <a:buFontTx/>
              <a:buChar char="-"/>
            </a:pPr>
            <a:r>
              <a:rPr lang="en-GB" sz="2400" b="1" dirty="0" smtClean="0"/>
              <a:t>Beginnings of Duke of Edinburgh		</a:t>
            </a:r>
          </a:p>
          <a:p>
            <a:pPr marL="285750" indent="-285750">
              <a:buFontTx/>
              <a:buChar char="-"/>
            </a:pPr>
            <a:r>
              <a:rPr lang="en-GB" sz="2400" b="1" dirty="0" smtClean="0"/>
              <a:t>A and B sexual health forum group</a:t>
            </a:r>
          </a:p>
          <a:p>
            <a:pPr marL="285750" indent="-285750">
              <a:buFontTx/>
              <a:buChar char="-"/>
            </a:pPr>
            <a:r>
              <a:rPr lang="en-GB" sz="2400" b="1" dirty="0" smtClean="0"/>
              <a:t>Young Farmer’s group was set up			</a:t>
            </a:r>
          </a:p>
          <a:p>
            <a:pPr marL="285750" indent="-285750">
              <a:buFontTx/>
              <a:buChar char="-"/>
            </a:pPr>
            <a:r>
              <a:rPr lang="en-GB" sz="2400" b="1" dirty="0" smtClean="0"/>
              <a:t>Spoke at FAB conference in Oban</a:t>
            </a:r>
          </a:p>
          <a:p>
            <a:pPr marL="285750" indent="-285750">
              <a:buFontTx/>
              <a:buChar char="-"/>
            </a:pPr>
            <a:endParaRPr lang="en-GB" dirty="0" smtClean="0"/>
          </a:p>
          <a:p>
            <a:pPr marL="285750" indent="-285750">
              <a:buFontTx/>
              <a:buChar char="-"/>
            </a:pPr>
            <a:endParaRPr lang="en-GB" dirty="0"/>
          </a:p>
        </p:txBody>
      </p:sp>
    </p:spTree>
    <p:extLst>
      <p:ext uri="{BB962C8B-B14F-4D97-AF65-F5344CB8AC3E}">
        <p14:creationId xmlns:p14="http://schemas.microsoft.com/office/powerpoint/2010/main" val="242120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96552" y="0"/>
            <a:ext cx="9649072" cy="674136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sp>
        <p:nvSpPr>
          <p:cNvPr id="5" name="TextBox 4"/>
          <p:cNvSpPr txBox="1"/>
          <p:nvPr/>
        </p:nvSpPr>
        <p:spPr>
          <a:xfrm>
            <a:off x="107504" y="82320"/>
            <a:ext cx="3024336" cy="523220"/>
          </a:xfrm>
          <a:prstGeom prst="rect">
            <a:avLst/>
          </a:prstGeom>
          <a:noFill/>
        </p:spPr>
        <p:txBody>
          <a:bodyPr wrap="square" rtlCol="0">
            <a:spAutoFit/>
          </a:bodyPr>
          <a:lstStyle/>
          <a:p>
            <a:r>
              <a:rPr lang="en-GB" sz="2800" b="1" dirty="0" smtClean="0">
                <a:solidFill>
                  <a:srgbClr val="9900CC"/>
                </a:solidFill>
              </a:rPr>
              <a:t>Year 2 - 2010-2011</a:t>
            </a:r>
            <a:endParaRPr lang="en-GB" sz="2800" b="1" dirty="0">
              <a:solidFill>
                <a:srgbClr val="9900CC"/>
              </a:solidFill>
            </a:endParaRPr>
          </a:p>
        </p:txBody>
      </p:sp>
      <p:sp>
        <p:nvSpPr>
          <p:cNvPr id="6" name="TextBox 5"/>
          <p:cNvSpPr txBox="1"/>
          <p:nvPr/>
        </p:nvSpPr>
        <p:spPr>
          <a:xfrm>
            <a:off x="50354" y="1048197"/>
            <a:ext cx="9020207" cy="4985980"/>
          </a:xfrm>
          <a:prstGeom prst="rect">
            <a:avLst/>
          </a:prstGeom>
          <a:noFill/>
        </p:spPr>
        <p:txBody>
          <a:bodyPr wrap="square" rtlCol="0">
            <a:spAutoFit/>
          </a:bodyPr>
          <a:lstStyle/>
          <a:p>
            <a:pPr marL="285750" indent="-285750">
              <a:buFontTx/>
              <a:buChar char="-"/>
            </a:pPr>
            <a:r>
              <a:rPr lang="en-GB" sz="2400" b="1" dirty="0" smtClean="0"/>
              <a:t>Three year position now funded by Robertson Trust	</a:t>
            </a:r>
          </a:p>
          <a:p>
            <a:r>
              <a:rPr lang="en-GB" sz="2400" b="1" dirty="0" smtClean="0"/>
              <a:t>-   Now working with 7 existing groups and 2 new groups</a:t>
            </a:r>
          </a:p>
          <a:p>
            <a:pPr marL="285750" indent="-285750">
              <a:buFontTx/>
              <a:buChar char="-"/>
            </a:pPr>
            <a:r>
              <a:rPr lang="en-GB" sz="2400" b="1" dirty="0" smtClean="0"/>
              <a:t>Karate weekend with Young people from Coll		</a:t>
            </a:r>
          </a:p>
          <a:p>
            <a:pPr marL="285750" indent="-285750">
              <a:buFontTx/>
              <a:buChar char="-"/>
            </a:pPr>
            <a:r>
              <a:rPr lang="en-GB" sz="2400" b="1" dirty="0" smtClean="0"/>
              <a:t>Led team building day at Tiree High School</a:t>
            </a:r>
          </a:p>
          <a:p>
            <a:pPr marL="285750" indent="-285750">
              <a:buFontTx/>
              <a:buChar char="-"/>
            </a:pPr>
            <a:r>
              <a:rPr lang="en-GB" sz="2400" b="1" dirty="0" smtClean="0"/>
              <a:t>Chat Room Developed			</a:t>
            </a:r>
          </a:p>
          <a:p>
            <a:pPr marL="285750" indent="-285750">
              <a:buFontTx/>
              <a:buChar char="-"/>
            </a:pPr>
            <a:r>
              <a:rPr lang="en-GB" sz="2400" b="1" dirty="0" smtClean="0"/>
              <a:t>Eco drama recycling workshops</a:t>
            </a:r>
          </a:p>
          <a:p>
            <a:pPr marL="285750" indent="-285750">
              <a:buFontTx/>
              <a:buChar char="-"/>
            </a:pPr>
            <a:r>
              <a:rPr lang="en-GB" sz="2400" b="1" dirty="0" smtClean="0"/>
              <a:t>Worked with Regatta to provide sailing tuition	</a:t>
            </a:r>
          </a:p>
          <a:p>
            <a:pPr marL="285750" indent="-285750">
              <a:buFontTx/>
              <a:buChar char="-"/>
            </a:pPr>
            <a:r>
              <a:rPr lang="en-GB" sz="2400" b="1" dirty="0" smtClean="0"/>
              <a:t>Beginnings of Beaver Scouts</a:t>
            </a:r>
          </a:p>
          <a:p>
            <a:pPr marL="285750" indent="-285750">
              <a:buFontTx/>
              <a:buChar char="-"/>
            </a:pPr>
            <a:r>
              <a:rPr lang="en-GB" sz="2400" b="1" dirty="0" smtClean="0"/>
              <a:t>Co-ordinated first aid training for volunteers		</a:t>
            </a:r>
          </a:p>
          <a:p>
            <a:pPr marL="285750" indent="-285750">
              <a:buFontTx/>
              <a:buChar char="-"/>
            </a:pPr>
            <a:r>
              <a:rPr lang="en-GB" sz="2000" b="1" dirty="0" smtClean="0"/>
              <a:t>Child Protection and Child </a:t>
            </a:r>
            <a:r>
              <a:rPr lang="en-GB" sz="2000" b="1" dirty="0"/>
              <a:t>D</a:t>
            </a:r>
            <a:r>
              <a:rPr lang="en-GB" sz="2000" b="1" dirty="0" smtClean="0"/>
              <a:t>evelopment training on Tiree</a:t>
            </a:r>
          </a:p>
          <a:p>
            <a:pPr marL="285750" indent="-285750">
              <a:buFontTx/>
              <a:buChar char="-"/>
            </a:pPr>
            <a:r>
              <a:rPr lang="en-GB" sz="2400" b="1" dirty="0" smtClean="0"/>
              <a:t>Junior Membership at the Trust			</a:t>
            </a:r>
          </a:p>
          <a:p>
            <a:pPr marL="285750" indent="-285750">
              <a:buFontTx/>
              <a:buChar char="-"/>
            </a:pPr>
            <a:r>
              <a:rPr lang="en-GB" sz="2400" b="1" dirty="0" smtClean="0"/>
              <a:t>Facilitated at </a:t>
            </a:r>
            <a:r>
              <a:rPr lang="en-GB" sz="2400" b="1" dirty="0" err="1" smtClean="0"/>
              <a:t>Oli</a:t>
            </a:r>
            <a:r>
              <a:rPr lang="en-GB" sz="2400" b="1" dirty="0" smtClean="0"/>
              <a:t> conference in Oban</a:t>
            </a:r>
          </a:p>
          <a:p>
            <a:pPr marL="285750" indent="-285750">
              <a:buFontTx/>
              <a:buChar char="-"/>
            </a:pPr>
            <a:endParaRPr lang="en-GB" sz="1600" dirty="0" smtClean="0"/>
          </a:p>
          <a:p>
            <a:pPr marL="285750" indent="-285750">
              <a:buFontTx/>
              <a:buChar char="-"/>
            </a:pPr>
            <a:endParaRPr lang="en-GB" sz="1600" dirty="0"/>
          </a:p>
        </p:txBody>
      </p:sp>
    </p:spTree>
    <p:extLst>
      <p:ext uri="{BB962C8B-B14F-4D97-AF65-F5344CB8AC3E}">
        <p14:creationId xmlns:p14="http://schemas.microsoft.com/office/powerpoint/2010/main" val="238689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74808" y="2654"/>
            <a:ext cx="9505056" cy="68553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sp>
        <p:nvSpPr>
          <p:cNvPr id="5" name="TextBox 4"/>
          <p:cNvSpPr txBox="1"/>
          <p:nvPr/>
        </p:nvSpPr>
        <p:spPr>
          <a:xfrm>
            <a:off x="539552" y="219998"/>
            <a:ext cx="3168352" cy="523220"/>
          </a:xfrm>
          <a:prstGeom prst="rect">
            <a:avLst/>
          </a:prstGeom>
          <a:noFill/>
        </p:spPr>
        <p:txBody>
          <a:bodyPr wrap="square" rtlCol="0">
            <a:spAutoFit/>
          </a:bodyPr>
          <a:lstStyle/>
          <a:p>
            <a:r>
              <a:rPr lang="en-GB" sz="2800" b="1" dirty="0" smtClean="0">
                <a:solidFill>
                  <a:srgbClr val="FF9900"/>
                </a:solidFill>
              </a:rPr>
              <a:t>Year 3 – 2011 - 2012</a:t>
            </a:r>
            <a:endParaRPr lang="en-GB" sz="2800" b="1" dirty="0">
              <a:solidFill>
                <a:srgbClr val="FF9900"/>
              </a:solidFill>
            </a:endParaRPr>
          </a:p>
        </p:txBody>
      </p:sp>
      <p:sp>
        <p:nvSpPr>
          <p:cNvPr id="6" name="TextBox 5"/>
          <p:cNvSpPr txBox="1"/>
          <p:nvPr/>
        </p:nvSpPr>
        <p:spPr>
          <a:xfrm>
            <a:off x="215516" y="908720"/>
            <a:ext cx="8928484" cy="5693866"/>
          </a:xfrm>
          <a:prstGeom prst="rect">
            <a:avLst/>
          </a:prstGeom>
          <a:noFill/>
        </p:spPr>
        <p:txBody>
          <a:bodyPr wrap="square" rtlCol="0">
            <a:spAutoFit/>
          </a:bodyPr>
          <a:lstStyle/>
          <a:p>
            <a:pPr marL="285750" indent="-285750">
              <a:buFontTx/>
              <a:buChar char="-"/>
            </a:pPr>
            <a:r>
              <a:rPr lang="en-GB" b="1" dirty="0" smtClean="0"/>
              <a:t>Now working with over </a:t>
            </a:r>
            <a:r>
              <a:rPr lang="en-GB" b="1" dirty="0"/>
              <a:t>100 young people </a:t>
            </a:r>
            <a:r>
              <a:rPr lang="en-GB" b="1" dirty="0" smtClean="0"/>
              <a:t> on Tiree	</a:t>
            </a:r>
          </a:p>
          <a:p>
            <a:pPr marL="285750" indent="-285750">
              <a:buFontTx/>
              <a:buChar char="-"/>
            </a:pPr>
            <a:r>
              <a:rPr lang="en-GB" b="1" dirty="0" smtClean="0"/>
              <a:t>Working </a:t>
            </a:r>
            <a:r>
              <a:rPr lang="en-GB" dirty="0" smtClean="0"/>
              <a:t> </a:t>
            </a:r>
            <a:r>
              <a:rPr lang="en-GB" b="1" dirty="0"/>
              <a:t>with 9 </a:t>
            </a:r>
            <a:r>
              <a:rPr lang="en-GB" b="1" dirty="0" smtClean="0"/>
              <a:t>voluntary </a:t>
            </a:r>
            <a:r>
              <a:rPr lang="en-GB" b="1" dirty="0"/>
              <a:t>led </a:t>
            </a:r>
            <a:r>
              <a:rPr lang="en-GB" b="1" dirty="0" smtClean="0"/>
              <a:t>Youth </a:t>
            </a:r>
            <a:r>
              <a:rPr lang="en-GB" b="1" dirty="0"/>
              <a:t>G</a:t>
            </a:r>
            <a:r>
              <a:rPr lang="en-GB" b="1" dirty="0" smtClean="0"/>
              <a:t>roups 	</a:t>
            </a:r>
          </a:p>
          <a:p>
            <a:pPr marL="285750" indent="-285750">
              <a:buFontTx/>
              <a:buChar char="-"/>
            </a:pPr>
            <a:r>
              <a:rPr lang="en-GB" b="1" dirty="0" smtClean="0"/>
              <a:t>37 Adult </a:t>
            </a:r>
            <a:r>
              <a:rPr lang="en-GB" b="1" dirty="0"/>
              <a:t>V</a:t>
            </a:r>
            <a:r>
              <a:rPr lang="en-GB" b="1" dirty="0" smtClean="0"/>
              <a:t>olunteers </a:t>
            </a:r>
            <a:r>
              <a:rPr lang="en-GB" b="1" dirty="0"/>
              <a:t>working with youth groups </a:t>
            </a:r>
            <a:r>
              <a:rPr lang="en-GB" b="1" dirty="0" smtClean="0"/>
              <a:t>	</a:t>
            </a:r>
          </a:p>
          <a:p>
            <a:pPr marL="285750" indent="-285750">
              <a:buFontTx/>
              <a:buChar char="-"/>
            </a:pPr>
            <a:r>
              <a:rPr lang="en-GB" b="1" dirty="0" smtClean="0"/>
              <a:t>Beaver Scouts now running smoothly</a:t>
            </a:r>
          </a:p>
          <a:p>
            <a:pPr marL="285750" indent="-285750">
              <a:buFontTx/>
              <a:buChar char="-"/>
            </a:pPr>
            <a:r>
              <a:rPr lang="en-GB" b="1" dirty="0" smtClean="0"/>
              <a:t>Careers Event in May 			</a:t>
            </a:r>
          </a:p>
          <a:p>
            <a:pPr marL="285750" indent="-285750">
              <a:buFontTx/>
              <a:buChar char="-"/>
            </a:pPr>
            <a:r>
              <a:rPr lang="en-GB" b="1" dirty="0" smtClean="0"/>
              <a:t>School café and Mug painting project</a:t>
            </a:r>
          </a:p>
          <a:p>
            <a:pPr marL="285750" indent="-285750">
              <a:buFontTx/>
              <a:buChar char="-"/>
            </a:pPr>
            <a:r>
              <a:rPr lang="en-GB" b="1" dirty="0" smtClean="0"/>
              <a:t>Power kiting for teenagers			</a:t>
            </a:r>
          </a:p>
          <a:p>
            <a:pPr marL="285750" indent="-285750">
              <a:buFontTx/>
              <a:buChar char="-"/>
            </a:pPr>
            <a:r>
              <a:rPr lang="en-GB" b="1" dirty="0" smtClean="0"/>
              <a:t>Sailing summer event</a:t>
            </a:r>
          </a:p>
          <a:p>
            <a:pPr marL="285750" indent="-285750">
              <a:buFontTx/>
              <a:buChar char="-"/>
            </a:pPr>
            <a:r>
              <a:rPr lang="en-GB" b="1" dirty="0" smtClean="0"/>
              <a:t>Play Park </a:t>
            </a:r>
            <a:r>
              <a:rPr lang="en-GB" b="1" dirty="0"/>
              <a:t>M</a:t>
            </a:r>
            <a:r>
              <a:rPr lang="en-GB" b="1" dirty="0" smtClean="0"/>
              <a:t>osaic Project			 </a:t>
            </a:r>
          </a:p>
          <a:p>
            <a:pPr marL="285750" indent="-285750">
              <a:buFontTx/>
              <a:buChar char="-"/>
            </a:pPr>
            <a:r>
              <a:rPr lang="en-GB" b="1" dirty="0" smtClean="0"/>
              <a:t>Sexual Health Awareness event </a:t>
            </a:r>
          </a:p>
          <a:p>
            <a:pPr marL="285750" indent="-285750">
              <a:buFontTx/>
              <a:buChar char="-"/>
            </a:pPr>
            <a:r>
              <a:rPr lang="en-GB" b="1" dirty="0" smtClean="0"/>
              <a:t>Graffiti workshops				 </a:t>
            </a:r>
          </a:p>
          <a:p>
            <a:pPr marL="285750" indent="-285750">
              <a:buFontTx/>
              <a:buChar char="-"/>
            </a:pPr>
            <a:r>
              <a:rPr lang="en-GB" b="1" dirty="0" smtClean="0"/>
              <a:t>Secured over £9,000 of funding for various projects</a:t>
            </a:r>
          </a:p>
          <a:p>
            <a:pPr marL="285750" indent="-285750">
              <a:buFontTx/>
              <a:buChar char="-"/>
            </a:pPr>
            <a:r>
              <a:rPr lang="en-GB" b="1" dirty="0" smtClean="0"/>
              <a:t>Skate Park working group set up			 </a:t>
            </a:r>
          </a:p>
          <a:p>
            <a:pPr marL="285750" indent="-285750">
              <a:buFontTx/>
              <a:buChar char="-"/>
            </a:pPr>
            <a:r>
              <a:rPr lang="en-GB" b="1" dirty="0" smtClean="0"/>
              <a:t>Presentation at DTAS Conference</a:t>
            </a:r>
          </a:p>
          <a:p>
            <a:pPr marL="285750" indent="-285750">
              <a:buFontTx/>
              <a:buChar char="-"/>
            </a:pPr>
            <a:r>
              <a:rPr lang="en-GB" b="1" dirty="0" smtClean="0"/>
              <a:t>National Youth Worker of the year for Scotland	 </a:t>
            </a:r>
          </a:p>
          <a:p>
            <a:pPr marL="285750" indent="-285750">
              <a:buFontTx/>
              <a:buChar char="-"/>
            </a:pPr>
            <a:r>
              <a:rPr lang="en-GB" b="1" dirty="0" smtClean="0"/>
              <a:t>Various training courses on Tiree for volunteers	</a:t>
            </a:r>
          </a:p>
          <a:p>
            <a:pPr marL="285750" indent="-285750">
              <a:buFontTx/>
              <a:buChar char="-"/>
            </a:pPr>
            <a:r>
              <a:rPr lang="en-GB" b="1" dirty="0" smtClean="0"/>
              <a:t>National </a:t>
            </a:r>
            <a:r>
              <a:rPr lang="en-GB" b="1" dirty="0"/>
              <a:t>Youth Work </a:t>
            </a:r>
            <a:r>
              <a:rPr lang="en-GB" b="1" dirty="0" smtClean="0"/>
              <a:t>Week Extravaganza		 </a:t>
            </a:r>
          </a:p>
          <a:p>
            <a:pPr marL="285750" indent="-285750">
              <a:buFontTx/>
              <a:buChar char="-"/>
            </a:pPr>
            <a:r>
              <a:rPr lang="en-GB" b="1" dirty="0" smtClean="0"/>
              <a:t>Funding for Sessional </a:t>
            </a:r>
            <a:r>
              <a:rPr lang="en-GB" b="1" dirty="0"/>
              <a:t>Y</a:t>
            </a:r>
            <a:r>
              <a:rPr lang="en-GB" b="1" dirty="0" smtClean="0"/>
              <a:t>outh Worker secured</a:t>
            </a:r>
          </a:p>
          <a:p>
            <a:pPr marL="285750" indent="-285750">
              <a:buFontTx/>
              <a:buChar char="-"/>
            </a:pPr>
            <a:endParaRPr lang="en-GB" sz="2000" dirty="0" smtClean="0"/>
          </a:p>
          <a:p>
            <a:pPr marL="285750" indent="-285750">
              <a:buFontTx/>
              <a:buChar char="-"/>
            </a:pPr>
            <a:endParaRPr lang="en-GB" sz="2000" dirty="0"/>
          </a:p>
        </p:txBody>
      </p:sp>
    </p:spTree>
    <p:extLst>
      <p:ext uri="{BB962C8B-B14F-4D97-AF65-F5344CB8AC3E}">
        <p14:creationId xmlns:p14="http://schemas.microsoft.com/office/powerpoint/2010/main" val="380605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Rounded Rectangle 3"/>
          <p:cNvSpPr/>
          <p:nvPr/>
        </p:nvSpPr>
        <p:spPr>
          <a:xfrm>
            <a:off x="-174808" y="2654"/>
            <a:ext cx="9505056" cy="68553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sp>
        <p:nvSpPr>
          <p:cNvPr id="5" name="TextBox 4"/>
          <p:cNvSpPr txBox="1"/>
          <p:nvPr/>
        </p:nvSpPr>
        <p:spPr>
          <a:xfrm>
            <a:off x="215516" y="908720"/>
            <a:ext cx="8928484" cy="5416868"/>
          </a:xfrm>
          <a:prstGeom prst="rect">
            <a:avLst/>
          </a:prstGeom>
          <a:noFill/>
        </p:spPr>
        <p:txBody>
          <a:bodyPr wrap="square" rtlCol="0">
            <a:spAutoFit/>
          </a:bodyPr>
          <a:lstStyle/>
          <a:p>
            <a:pPr marL="285750" indent="-285750">
              <a:buFontTx/>
              <a:buChar char="-"/>
            </a:pPr>
            <a:r>
              <a:rPr lang="en-GB" b="1" dirty="0" smtClean="0"/>
              <a:t>Now working with over </a:t>
            </a:r>
            <a:r>
              <a:rPr lang="en-GB" b="1" dirty="0"/>
              <a:t>100 young people </a:t>
            </a:r>
            <a:r>
              <a:rPr lang="en-GB" b="1" dirty="0" smtClean="0"/>
              <a:t> on Tiree	</a:t>
            </a:r>
          </a:p>
          <a:p>
            <a:pPr marL="285750" indent="-285750">
              <a:buFontTx/>
              <a:buChar char="-"/>
            </a:pPr>
            <a:r>
              <a:rPr lang="en-GB" b="1" dirty="0" smtClean="0"/>
              <a:t>Working </a:t>
            </a:r>
            <a:r>
              <a:rPr lang="en-GB" dirty="0" smtClean="0"/>
              <a:t> </a:t>
            </a:r>
            <a:r>
              <a:rPr lang="en-GB" b="1" dirty="0"/>
              <a:t>with 9 </a:t>
            </a:r>
            <a:r>
              <a:rPr lang="en-GB" b="1" dirty="0" smtClean="0"/>
              <a:t>voluntary </a:t>
            </a:r>
            <a:r>
              <a:rPr lang="en-GB" b="1" dirty="0"/>
              <a:t>led </a:t>
            </a:r>
            <a:r>
              <a:rPr lang="en-GB" b="1" dirty="0" smtClean="0"/>
              <a:t>Youth </a:t>
            </a:r>
            <a:r>
              <a:rPr lang="en-GB" b="1" dirty="0"/>
              <a:t>G</a:t>
            </a:r>
            <a:r>
              <a:rPr lang="en-GB" b="1" dirty="0" smtClean="0"/>
              <a:t>roups throughout the year</a:t>
            </a:r>
          </a:p>
          <a:p>
            <a:pPr marL="285750" indent="-285750">
              <a:buFontTx/>
              <a:buChar char="-"/>
            </a:pPr>
            <a:r>
              <a:rPr lang="en-GB" b="1" dirty="0" smtClean="0"/>
              <a:t>37 Adult </a:t>
            </a:r>
            <a:r>
              <a:rPr lang="en-GB" b="1" dirty="0"/>
              <a:t>V</a:t>
            </a:r>
            <a:r>
              <a:rPr lang="en-GB" b="1" dirty="0" smtClean="0"/>
              <a:t>olunteers </a:t>
            </a:r>
            <a:r>
              <a:rPr lang="en-GB" b="1" dirty="0"/>
              <a:t>working with youth groups </a:t>
            </a:r>
            <a:endParaRPr lang="en-GB" b="1" dirty="0" smtClean="0"/>
          </a:p>
          <a:p>
            <a:pPr marL="285750" indent="-285750">
              <a:buFontTx/>
              <a:buChar char="-"/>
            </a:pPr>
            <a:r>
              <a:rPr lang="en-GB" b="1" dirty="0" smtClean="0"/>
              <a:t>Youth Development Plan created</a:t>
            </a:r>
          </a:p>
          <a:p>
            <a:pPr marL="285750" indent="-285750">
              <a:buFontTx/>
              <a:buChar char="-"/>
            </a:pPr>
            <a:r>
              <a:rPr lang="en-GB" b="1" dirty="0" smtClean="0"/>
              <a:t>Sessional Youth worker employed</a:t>
            </a:r>
          </a:p>
          <a:p>
            <a:pPr marL="285750" indent="-285750">
              <a:buFontTx/>
              <a:buChar char="-"/>
            </a:pPr>
            <a:r>
              <a:rPr lang="en-GB" b="1" dirty="0" smtClean="0"/>
              <a:t>Communication methods with young people improved	</a:t>
            </a:r>
          </a:p>
          <a:p>
            <a:pPr marL="285750" indent="-285750">
              <a:buFontTx/>
              <a:buChar char="-"/>
            </a:pPr>
            <a:r>
              <a:rPr lang="en-GB" b="1" dirty="0" smtClean="0"/>
              <a:t>Annual Careers Event in May 2013</a:t>
            </a:r>
          </a:p>
          <a:p>
            <a:pPr marL="285750" indent="-285750">
              <a:buFontTx/>
              <a:buChar char="-"/>
            </a:pPr>
            <a:r>
              <a:rPr lang="en-GB" b="1" dirty="0" smtClean="0"/>
              <a:t>Sessional Youth worker assisted on P7 School Trip</a:t>
            </a:r>
          </a:p>
          <a:p>
            <a:pPr marL="285750" indent="-285750">
              <a:buFontTx/>
              <a:buChar char="-"/>
            </a:pPr>
            <a:r>
              <a:rPr lang="en-GB" b="1" dirty="0" smtClean="0"/>
              <a:t>Dance Directionz Developed</a:t>
            </a:r>
          </a:p>
          <a:p>
            <a:pPr marL="285750" indent="-285750">
              <a:buFontTx/>
              <a:buChar char="-"/>
            </a:pPr>
            <a:r>
              <a:rPr lang="en-GB" b="1" dirty="0" smtClean="0"/>
              <a:t>Interisland Football Event Summer 2013</a:t>
            </a:r>
          </a:p>
          <a:p>
            <a:pPr marL="285750" indent="-285750">
              <a:buFontTx/>
              <a:buChar char="-"/>
            </a:pPr>
            <a:r>
              <a:rPr lang="en-GB" b="1" dirty="0" smtClean="0"/>
              <a:t>Archery on Tiree and Coll Summer 2013</a:t>
            </a:r>
          </a:p>
          <a:p>
            <a:pPr marL="285750" indent="-285750">
              <a:buFontTx/>
              <a:buChar char="-"/>
            </a:pPr>
            <a:r>
              <a:rPr lang="en-GB" b="1" dirty="0" smtClean="0"/>
              <a:t>Assisted at swim week 			</a:t>
            </a:r>
          </a:p>
          <a:p>
            <a:pPr marL="285750" indent="-285750">
              <a:buFontTx/>
              <a:buChar char="-"/>
            </a:pPr>
            <a:r>
              <a:rPr lang="en-GB" b="1" dirty="0" smtClean="0"/>
              <a:t>School café project and 30 minute sessions running weekly			</a:t>
            </a:r>
          </a:p>
          <a:p>
            <a:pPr marL="285750" indent="-285750">
              <a:buFontTx/>
              <a:buChar char="-"/>
            </a:pPr>
            <a:r>
              <a:rPr lang="en-GB" b="1" dirty="0" smtClean="0"/>
              <a:t>Stramash sailing summer event		 				 </a:t>
            </a:r>
          </a:p>
          <a:p>
            <a:pPr marL="285750" indent="-285750">
              <a:buFontTx/>
              <a:buChar char="-"/>
            </a:pPr>
            <a:r>
              <a:rPr lang="en-GB" b="1" dirty="0" smtClean="0"/>
              <a:t>Skate Park working group set up			 	 </a:t>
            </a:r>
          </a:p>
          <a:p>
            <a:pPr marL="285750" indent="-285750">
              <a:buFontTx/>
              <a:buChar char="-"/>
            </a:pPr>
            <a:r>
              <a:rPr lang="en-GB" b="1" dirty="0" smtClean="0"/>
              <a:t>Hebridean Food Festival September 2013	</a:t>
            </a:r>
          </a:p>
          <a:p>
            <a:pPr marL="285750" indent="-285750">
              <a:buFontTx/>
              <a:buChar char="-"/>
            </a:pPr>
            <a:r>
              <a:rPr lang="en-GB" b="1" dirty="0" smtClean="0"/>
              <a:t>National </a:t>
            </a:r>
            <a:r>
              <a:rPr lang="en-GB" b="1" dirty="0"/>
              <a:t>Youth Work </a:t>
            </a:r>
            <a:r>
              <a:rPr lang="en-GB" b="1" dirty="0" smtClean="0"/>
              <a:t>Week (Story teller, DJ workshops)		 </a:t>
            </a:r>
          </a:p>
          <a:p>
            <a:endParaRPr lang="en-GB" sz="2000" dirty="0" smtClean="0"/>
          </a:p>
          <a:p>
            <a:pPr marL="285750" indent="-285750">
              <a:buFontTx/>
              <a:buChar char="-"/>
            </a:pPr>
            <a:endParaRPr lang="en-GB" sz="2000" dirty="0"/>
          </a:p>
        </p:txBody>
      </p:sp>
      <p:sp>
        <p:nvSpPr>
          <p:cNvPr id="6" name="TextBox 5"/>
          <p:cNvSpPr txBox="1"/>
          <p:nvPr/>
        </p:nvSpPr>
        <p:spPr>
          <a:xfrm>
            <a:off x="539552" y="219998"/>
            <a:ext cx="5040560" cy="523220"/>
          </a:xfrm>
          <a:prstGeom prst="rect">
            <a:avLst/>
          </a:prstGeom>
          <a:noFill/>
        </p:spPr>
        <p:txBody>
          <a:bodyPr wrap="square" rtlCol="0">
            <a:spAutoFit/>
          </a:bodyPr>
          <a:lstStyle/>
          <a:p>
            <a:r>
              <a:rPr lang="en-GB" sz="2800" b="1" dirty="0" smtClean="0">
                <a:solidFill>
                  <a:srgbClr val="FF9900"/>
                </a:solidFill>
              </a:rPr>
              <a:t>Year 4 – Jan 2012 – Dec 2013</a:t>
            </a:r>
            <a:endParaRPr lang="en-GB" sz="2800" b="1" dirty="0">
              <a:solidFill>
                <a:srgbClr val="FF9900"/>
              </a:solidFill>
            </a:endParaRPr>
          </a:p>
        </p:txBody>
      </p:sp>
    </p:spTree>
    <p:extLst>
      <p:ext uri="{BB962C8B-B14F-4D97-AF65-F5344CB8AC3E}">
        <p14:creationId xmlns:p14="http://schemas.microsoft.com/office/powerpoint/2010/main" val="272284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3692774" y="3694648"/>
            <a:ext cx="2443351" cy="2961958"/>
          </a:xfrm>
          <a:prstGeom prst="roundRect">
            <a:avLst>
              <a:gd name="adj" fmla="val 4235"/>
            </a:avLst>
          </a:prstGeom>
          <a:ln w="57150">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7" name="Rounded Rectangle 16"/>
          <p:cNvSpPr/>
          <p:nvPr/>
        </p:nvSpPr>
        <p:spPr>
          <a:xfrm>
            <a:off x="6588224" y="449724"/>
            <a:ext cx="2434233" cy="2863689"/>
          </a:xfrm>
          <a:prstGeom prst="roundRect">
            <a:avLst/>
          </a:prstGeom>
          <a:ln w="57150"/>
        </p:spPr>
        <p:style>
          <a:lnRef idx="2">
            <a:schemeClr val="accent3"/>
          </a:lnRef>
          <a:fillRef idx="1">
            <a:schemeClr val="lt1"/>
          </a:fillRef>
          <a:effectRef idx="0">
            <a:schemeClr val="accent3"/>
          </a:effectRef>
          <a:fontRef idx="minor">
            <a:schemeClr val="dk1"/>
          </a:fontRef>
        </p:style>
        <p:txBody>
          <a:bodyPr rtlCol="0" anchor="ctr"/>
          <a:lstStyle/>
          <a:p>
            <a:pPr algn="ctr"/>
            <a:endParaRPr lang="en-GB">
              <a:solidFill>
                <a:srgbClr val="00B050"/>
              </a:solidFill>
            </a:endParaRPr>
          </a:p>
        </p:txBody>
      </p:sp>
      <p:sp>
        <p:nvSpPr>
          <p:cNvPr id="12" name="Rounded Rectangle 11"/>
          <p:cNvSpPr/>
          <p:nvPr/>
        </p:nvSpPr>
        <p:spPr>
          <a:xfrm>
            <a:off x="130013" y="669709"/>
            <a:ext cx="3963750" cy="2664296"/>
          </a:xfrm>
          <a:prstGeom prst="roundRect">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sp>
        <p:nvSpPr>
          <p:cNvPr id="10" name="Rounded Rectangle 9"/>
          <p:cNvSpPr/>
          <p:nvPr/>
        </p:nvSpPr>
        <p:spPr>
          <a:xfrm>
            <a:off x="179513" y="3501008"/>
            <a:ext cx="3384375" cy="3168622"/>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Rounded Rectangle 5"/>
          <p:cNvSpPr/>
          <p:nvPr/>
        </p:nvSpPr>
        <p:spPr>
          <a:xfrm>
            <a:off x="6300192" y="3501008"/>
            <a:ext cx="2736304" cy="3168352"/>
          </a:xfrm>
          <a:prstGeom prst="roundRect">
            <a:avLst>
              <a:gd name="adj" fmla="val 4235"/>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2" name="Title 1"/>
          <p:cNvSpPr>
            <a:spLocks noGrp="1"/>
          </p:cNvSpPr>
          <p:nvPr>
            <p:ph type="title"/>
          </p:nvPr>
        </p:nvSpPr>
        <p:spPr>
          <a:xfrm>
            <a:off x="130013" y="95294"/>
            <a:ext cx="3963750" cy="432048"/>
          </a:xfrm>
          <a:ln w="38100"/>
        </p:spPr>
        <p:style>
          <a:lnRef idx="2">
            <a:schemeClr val="accent5"/>
          </a:lnRef>
          <a:fillRef idx="1">
            <a:schemeClr val="lt1"/>
          </a:fillRef>
          <a:effectRef idx="0">
            <a:schemeClr val="accent5"/>
          </a:effectRef>
          <a:fontRef idx="minor">
            <a:schemeClr val="dk1"/>
          </a:fontRef>
        </p:style>
        <p:txBody>
          <a:bodyPr>
            <a:normAutofit/>
          </a:bodyPr>
          <a:lstStyle/>
          <a:p>
            <a:r>
              <a:rPr lang="en-GB" sz="2000" b="1" dirty="0" smtClean="0">
                <a:solidFill>
                  <a:srgbClr val="9900CC"/>
                </a:solidFill>
              </a:rPr>
              <a:t>What do we actually do each day?</a:t>
            </a:r>
            <a:endParaRPr lang="en-GB" sz="2000" b="1" dirty="0">
              <a:solidFill>
                <a:srgbClr val="9900CC"/>
              </a:solidFill>
            </a:endParaRPr>
          </a:p>
        </p:txBody>
      </p:sp>
      <p:pic>
        <p:nvPicPr>
          <p:cNvPr id="1026" name="Picture 2" descr="https://encrypted-tbn2.gstatic.com/images?q=tbn:ANd9GcTpEUtPAjoKgExPkEOJi0D6DdsEaMo8YnR-WAayjD35mfjPyatWr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1620" y="4725144"/>
            <a:ext cx="1569638" cy="17336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3521" y="788952"/>
            <a:ext cx="3145843" cy="1138773"/>
          </a:xfrm>
          <a:prstGeom prst="rect">
            <a:avLst/>
          </a:prstGeom>
          <a:noFill/>
        </p:spPr>
        <p:txBody>
          <a:bodyPr wrap="square" rtlCol="0">
            <a:spAutoFit/>
          </a:bodyPr>
          <a:lstStyle/>
          <a:p>
            <a:pPr lvl="0"/>
            <a:r>
              <a:rPr lang="en-GB" sz="1400" b="1" dirty="0" smtClean="0"/>
              <a:t>Working with Youth groups </a:t>
            </a:r>
            <a:r>
              <a:rPr lang="en-US" sz="1200" dirty="0"/>
              <a:t>– Supporting volunteer-led youth groups with hands-on help, running activities and games, advice, admin support and organizing meetings or training.</a:t>
            </a:r>
            <a:endParaRPr lang="en-GB" sz="1200" dirty="0"/>
          </a:p>
          <a:p>
            <a:endParaRPr lang="en-GB" dirty="0"/>
          </a:p>
        </p:txBody>
      </p:sp>
      <p:sp>
        <p:nvSpPr>
          <p:cNvPr id="5" name="TextBox 4"/>
          <p:cNvSpPr txBox="1"/>
          <p:nvPr/>
        </p:nvSpPr>
        <p:spPr>
          <a:xfrm>
            <a:off x="6300192" y="3580854"/>
            <a:ext cx="2680505" cy="954107"/>
          </a:xfrm>
          <a:prstGeom prst="rect">
            <a:avLst/>
          </a:prstGeom>
          <a:noFill/>
        </p:spPr>
        <p:txBody>
          <a:bodyPr wrap="square" rtlCol="0">
            <a:spAutoFit/>
          </a:bodyPr>
          <a:lstStyle/>
          <a:p>
            <a:pPr algn="ctr"/>
            <a:r>
              <a:rPr lang="en-GB" sz="1400" b="1" dirty="0" smtClean="0"/>
              <a:t>Projects</a:t>
            </a:r>
            <a:r>
              <a:rPr lang="en-GB" sz="1400" dirty="0" smtClean="0"/>
              <a:t> – Work on Youth focussed projects  . Applying for funding and co-ordinating working groups.</a:t>
            </a:r>
            <a:endParaRPr lang="en-GB" sz="1400" dirty="0"/>
          </a:p>
        </p:txBody>
      </p:sp>
      <p:sp>
        <p:nvSpPr>
          <p:cNvPr id="8" name="TextBox 7"/>
          <p:cNvSpPr txBox="1"/>
          <p:nvPr/>
        </p:nvSpPr>
        <p:spPr>
          <a:xfrm>
            <a:off x="431571" y="3694648"/>
            <a:ext cx="2913433" cy="861774"/>
          </a:xfrm>
          <a:prstGeom prst="rect">
            <a:avLst/>
          </a:prstGeom>
          <a:noFill/>
        </p:spPr>
        <p:txBody>
          <a:bodyPr wrap="square" rtlCol="0">
            <a:spAutoFit/>
          </a:bodyPr>
          <a:lstStyle/>
          <a:p>
            <a:pPr lvl="0" algn="ctr"/>
            <a:r>
              <a:rPr lang="en-GB" sz="1400" b="1" dirty="0" smtClean="0"/>
              <a:t>Creating opportunities- </a:t>
            </a:r>
            <a:r>
              <a:rPr lang="en-US" sz="1200" dirty="0" smtClean="0"/>
              <a:t>Each year we organise </a:t>
            </a:r>
            <a:r>
              <a:rPr lang="en-US" sz="1200" dirty="0"/>
              <a:t>training workshops </a:t>
            </a:r>
            <a:r>
              <a:rPr lang="en-US" sz="1200" dirty="0" smtClean="0"/>
              <a:t>and </a:t>
            </a:r>
            <a:r>
              <a:rPr lang="en-US" sz="1200" dirty="0"/>
              <a:t>events which would not usually be available to young people on Tiree. </a:t>
            </a:r>
            <a:endParaRPr lang="en-GB" sz="1400" dirty="0"/>
          </a:p>
        </p:txBody>
      </p:sp>
      <p:pic>
        <p:nvPicPr>
          <p:cNvPr id="9" name="Picture 8"/>
          <p:cNvPicPr/>
          <p:nvPr/>
        </p:nvPicPr>
        <p:blipFill>
          <a:blip r:embed="rId4" cstate="print">
            <a:extLst>
              <a:ext uri="{28A0092B-C50C-407E-A947-70E740481C1C}">
                <a14:useLocalDpi xmlns:a14="http://schemas.microsoft.com/office/drawing/2010/main" val="0"/>
              </a:ext>
            </a:extLst>
          </a:blip>
          <a:stretch>
            <a:fillRect/>
          </a:stretch>
        </p:blipFill>
        <p:spPr>
          <a:xfrm>
            <a:off x="453522" y="4556422"/>
            <a:ext cx="2891482" cy="1818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p:nvPr/>
        </p:nvPicPr>
        <p:blipFill>
          <a:blip r:embed="rId5" cstate="print">
            <a:extLst>
              <a:ext uri="{28A0092B-C50C-407E-A947-70E740481C1C}">
                <a14:useLocalDpi xmlns:a14="http://schemas.microsoft.com/office/drawing/2010/main" val="0"/>
              </a:ext>
            </a:extLst>
          </a:blip>
          <a:stretch>
            <a:fillRect/>
          </a:stretch>
        </p:blipFill>
        <p:spPr>
          <a:xfrm>
            <a:off x="412012" y="1841927"/>
            <a:ext cx="1911568" cy="1131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IMG_0150.JPG YFC.JPG"/>
          <p:cNvPicPr/>
          <p:nvPr/>
        </p:nvPicPr>
        <p:blipFill>
          <a:blip r:embed="rId6" cstate="print"/>
          <a:stretch>
            <a:fillRect/>
          </a:stretch>
        </p:blipFill>
        <p:spPr>
          <a:xfrm>
            <a:off x="2562197" y="1586695"/>
            <a:ext cx="1277053" cy="1568710"/>
          </a:xfrm>
          <a:prstGeom prst="rect">
            <a:avLst/>
          </a:prstGeom>
          <a:ln>
            <a:noFill/>
          </a:ln>
          <a:effectLst>
            <a:softEdge rad="112500"/>
          </a:effectLst>
        </p:spPr>
      </p:pic>
      <p:sp>
        <p:nvSpPr>
          <p:cNvPr id="7" name="TextBox 6"/>
          <p:cNvSpPr txBox="1"/>
          <p:nvPr/>
        </p:nvSpPr>
        <p:spPr>
          <a:xfrm>
            <a:off x="6756362" y="669709"/>
            <a:ext cx="2097956" cy="523220"/>
          </a:xfrm>
          <a:prstGeom prst="rect">
            <a:avLst/>
          </a:prstGeom>
          <a:noFill/>
        </p:spPr>
        <p:txBody>
          <a:bodyPr wrap="square" rtlCol="0">
            <a:spAutoFit/>
          </a:bodyPr>
          <a:lstStyle/>
          <a:p>
            <a:pPr algn="ctr"/>
            <a:r>
              <a:rPr lang="en-US" sz="1400" b="1" dirty="0" smtClean="0"/>
              <a:t>Coordinating </a:t>
            </a:r>
          </a:p>
          <a:p>
            <a:pPr algn="ctr"/>
            <a:r>
              <a:rPr lang="en-US" sz="1400" b="1" dirty="0" smtClean="0"/>
              <a:t>Training </a:t>
            </a:r>
            <a:r>
              <a:rPr lang="en-US" sz="1400" b="1" dirty="0"/>
              <a:t>for volunteers</a:t>
            </a:r>
            <a:endParaRPr lang="en-GB" sz="1400" b="1" dirty="0"/>
          </a:p>
        </p:txBody>
      </p:sp>
      <p:pic>
        <p:nvPicPr>
          <p:cNvPr id="1028" name="Picture 4" descr="http://www.ypm.ltd.uk/images/uploads/page_image_17.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67882" y="1328562"/>
            <a:ext cx="2097956" cy="18265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teachenglishtoday.org/wp-content/uploads/2011/10/newspaper_bw3.jp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74666" y="5142572"/>
            <a:ext cx="1679568" cy="125967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755988" y="3859096"/>
            <a:ext cx="2316925" cy="1261884"/>
          </a:xfrm>
          <a:prstGeom prst="rect">
            <a:avLst/>
          </a:prstGeom>
          <a:noFill/>
        </p:spPr>
        <p:txBody>
          <a:bodyPr wrap="square" rtlCol="0">
            <a:spAutoFit/>
          </a:bodyPr>
          <a:lstStyle/>
          <a:p>
            <a:pPr lvl="0"/>
            <a:r>
              <a:rPr lang="en-US" sz="1400" b="1" dirty="0" smtClean="0"/>
              <a:t>Keeping </a:t>
            </a:r>
            <a:r>
              <a:rPr lang="en-US" sz="1400" b="1" dirty="0"/>
              <a:t>the community in the loop </a:t>
            </a:r>
            <a:r>
              <a:rPr lang="en-US" sz="1200" dirty="0"/>
              <a:t>– Using the Trust website and local newsletter the community  </a:t>
            </a:r>
            <a:r>
              <a:rPr lang="en-US" sz="1200" dirty="0" smtClean="0"/>
              <a:t>is </a:t>
            </a:r>
            <a:r>
              <a:rPr lang="en-US" sz="1200" dirty="0"/>
              <a:t>informed about everything which is going on with </a:t>
            </a:r>
            <a:r>
              <a:rPr lang="en-US" sz="1200" dirty="0" smtClean="0"/>
              <a:t>our project!</a:t>
            </a:r>
            <a:endParaRPr lang="en-GB" sz="1200" dirty="0"/>
          </a:p>
        </p:txBody>
      </p:sp>
      <p:sp>
        <p:nvSpPr>
          <p:cNvPr id="22" name="Rounded Rectangle 21"/>
          <p:cNvSpPr/>
          <p:nvPr/>
        </p:nvSpPr>
        <p:spPr>
          <a:xfrm>
            <a:off x="4253229" y="527342"/>
            <a:ext cx="2190980" cy="2973666"/>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GB">
              <a:solidFill>
                <a:srgbClr val="00B050"/>
              </a:solidFill>
            </a:endParaRPr>
          </a:p>
        </p:txBody>
      </p:sp>
      <p:sp>
        <p:nvSpPr>
          <p:cNvPr id="23" name="TextBox 22"/>
          <p:cNvSpPr txBox="1"/>
          <p:nvPr/>
        </p:nvSpPr>
        <p:spPr>
          <a:xfrm>
            <a:off x="4370536" y="669709"/>
            <a:ext cx="1929656" cy="1600438"/>
          </a:xfrm>
          <a:prstGeom prst="rect">
            <a:avLst/>
          </a:prstGeom>
          <a:noFill/>
        </p:spPr>
        <p:txBody>
          <a:bodyPr wrap="square" rtlCol="0">
            <a:spAutoFit/>
          </a:bodyPr>
          <a:lstStyle/>
          <a:p>
            <a:pPr lvl="0" algn="ctr"/>
            <a:r>
              <a:rPr lang="en-US" sz="1400" b="1" dirty="0" smtClean="0"/>
              <a:t>Planning! </a:t>
            </a:r>
            <a:r>
              <a:rPr lang="en-US" sz="1200" dirty="0" smtClean="0"/>
              <a:t>With everything we’re involved in we have to plan our time carefully. We use weekly plans, rotas, budgets as well as planning new games and activities to ensure there is never a dull moment!</a:t>
            </a:r>
            <a:endParaRPr lang="en-GB" sz="1200" dirty="0"/>
          </a:p>
        </p:txBody>
      </p:sp>
      <p:pic>
        <p:nvPicPr>
          <p:cNvPr id="1032" name="Picture 8" descr="http://www.engagesciences.com/wp-content/uploads/2012/05/Checklist1.jpg?274768">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53055" y="2241823"/>
            <a:ext cx="1764618" cy="1173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41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32"/>
                                        </p:tgtEl>
                                        <p:attrNameLst>
                                          <p:attrName>style.visibility</p:attrName>
                                        </p:attrNameLst>
                                      </p:cBhvr>
                                      <p:to>
                                        <p:strVal val="visible"/>
                                      </p:to>
                                    </p:set>
                                    <p:animEffect transition="in" filter="fade">
                                      <p:cBhvr>
                                        <p:cTn id="42" dur="500"/>
                                        <p:tgtEl>
                                          <p:spTgt spid="103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28"/>
                                        </p:tgtEl>
                                        <p:attrNameLst>
                                          <p:attrName>style.visibility</p:attrName>
                                        </p:attrNameLst>
                                      </p:cBhvr>
                                      <p:to>
                                        <p:strVal val="visible"/>
                                      </p:to>
                                    </p:set>
                                    <p:animEffect transition="in" filter="fade">
                                      <p:cBhvr>
                                        <p:cTn id="57" dur="500"/>
                                        <p:tgtEl>
                                          <p:spTgt spid="102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fade">
                                      <p:cBhvr>
                                        <p:cTn id="72" dur="5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030"/>
                                        </p:tgtEl>
                                        <p:attrNameLst>
                                          <p:attrName>style.visibility</p:attrName>
                                        </p:attrNameLst>
                                      </p:cBhvr>
                                      <p:to>
                                        <p:strVal val="visible"/>
                                      </p:to>
                                    </p:set>
                                    <p:animEffect transition="in" filter="fade">
                                      <p:cBhvr>
                                        <p:cTn id="87" dur="500"/>
                                        <p:tgtEl>
                                          <p:spTgt spid="103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
                                        </p:tgtEl>
                                        <p:attrNameLst>
                                          <p:attrName>style.visibility</p:attrName>
                                        </p:attrNameLst>
                                      </p:cBhvr>
                                      <p:to>
                                        <p:strVal val="visible"/>
                                      </p:to>
                                    </p:set>
                                    <p:animEffect transition="in" filter="fade">
                                      <p:cBhvr>
                                        <p:cTn id="92" dur="500"/>
                                        <p:tgtEl>
                                          <p:spTgt spid="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fade">
                                      <p:cBhvr>
                                        <p:cTn id="97" dur="500"/>
                                        <p:tgtEl>
                                          <p:spTgt spid="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1026"/>
                                        </p:tgtEl>
                                        <p:attrNameLst>
                                          <p:attrName>style.visibility</p:attrName>
                                        </p:attrNameLst>
                                      </p:cBhvr>
                                      <p:to>
                                        <p:strVal val="visible"/>
                                      </p:to>
                                    </p:set>
                                    <p:animEffect transition="in" filter="fade">
                                      <p:cBhvr>
                                        <p:cTn id="10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7" grpId="0" animBg="1"/>
      <p:bldP spid="12" grpId="0" animBg="1"/>
      <p:bldP spid="10" grpId="0" animBg="1"/>
      <p:bldP spid="6" grpId="0" animBg="1"/>
      <p:bldP spid="2" grpId="0" animBg="1"/>
      <p:bldP spid="4" grpId="0"/>
      <p:bldP spid="5" grpId="0"/>
      <p:bldP spid="8" grpId="0"/>
      <p:bldP spid="7" grpId="0"/>
      <p:bldP spid="16" grpId="0"/>
      <p:bldP spid="22" grpId="0" animBg="1"/>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style>
          <a:lnRef idx="2">
            <a:schemeClr val="accent5"/>
          </a:lnRef>
          <a:fillRef idx="1">
            <a:schemeClr val="lt1"/>
          </a:fillRef>
          <a:effectRef idx="0">
            <a:schemeClr val="accent5"/>
          </a:effectRef>
          <a:fontRef idx="minor">
            <a:schemeClr val="dk1"/>
          </a:fontRef>
        </p:style>
        <p:txBody>
          <a:bodyPr>
            <a:noAutofit/>
          </a:bodyPr>
          <a:lstStyle/>
          <a:p>
            <a:r>
              <a:rPr lang="en-GB" sz="2800" dirty="0" smtClean="0"/>
              <a:t>Youth Group leader’s Comments of the Tiree Trust Youth Work project and Assistance so far…</a:t>
            </a:r>
            <a:endParaRPr lang="en-GB" sz="2800" dirty="0"/>
          </a:p>
        </p:txBody>
      </p:sp>
      <p:sp>
        <p:nvSpPr>
          <p:cNvPr id="3" name="Content Placeholder 2"/>
          <p:cNvSpPr>
            <a:spLocks noGrp="1"/>
          </p:cNvSpPr>
          <p:nvPr>
            <p:ph idx="1"/>
          </p:nvPr>
        </p:nvSpPr>
        <p:spPr>
          <a:xfrm>
            <a:off x="689120" y="1340768"/>
            <a:ext cx="8229600" cy="1800200"/>
          </a:xfrm>
        </p:spPr>
        <p:txBody>
          <a:bodyPr>
            <a:normAutofit/>
          </a:bodyPr>
          <a:lstStyle/>
          <a:p>
            <a:pPr marL="0" indent="0">
              <a:buNone/>
            </a:pPr>
            <a:r>
              <a:rPr lang="en-GB" sz="1600" dirty="0" smtClean="0"/>
              <a:t>“We </a:t>
            </a:r>
            <a:r>
              <a:rPr lang="en-GB" sz="1600" dirty="0"/>
              <a:t>are very appreciative of all the help Sophie has given us which has been invaluable - just need more</a:t>
            </a:r>
            <a:r>
              <a:rPr lang="en-GB" sz="1600" dirty="0" smtClean="0"/>
              <a:t>!” – Tiree Windsurfing Club</a:t>
            </a:r>
          </a:p>
          <a:p>
            <a:pPr marL="0" indent="0">
              <a:buNone/>
            </a:pPr>
            <a:r>
              <a:rPr lang="en-GB" sz="1600" dirty="0" smtClean="0"/>
              <a:t>“Yes </a:t>
            </a:r>
            <a:r>
              <a:rPr lang="en-GB" sz="1600" dirty="0"/>
              <a:t>Sophie is a huge help to our team as she is committed to our </a:t>
            </a:r>
            <a:r>
              <a:rPr lang="en-GB" sz="1600" dirty="0" smtClean="0"/>
              <a:t>group and </a:t>
            </a:r>
            <a:r>
              <a:rPr lang="en-GB" sz="1600" dirty="0"/>
              <a:t>helps with singing/music and </a:t>
            </a:r>
            <a:r>
              <a:rPr lang="en-GB" sz="1600" dirty="0" smtClean="0"/>
              <a:t>building </a:t>
            </a:r>
            <a:r>
              <a:rPr lang="en-GB" sz="1600" dirty="0"/>
              <a:t>relationships with </a:t>
            </a:r>
            <a:r>
              <a:rPr lang="en-GB" sz="1600" dirty="0" smtClean="0"/>
              <a:t>kids and parents.”  - Mainly Music</a:t>
            </a:r>
          </a:p>
          <a:p>
            <a:pPr marL="0" indent="0">
              <a:buNone/>
            </a:pPr>
            <a:r>
              <a:rPr lang="en-GB" sz="1600" dirty="0" smtClean="0"/>
              <a:t>“Yes</a:t>
            </a:r>
            <a:r>
              <a:rPr lang="en-GB" sz="1600" dirty="0"/>
              <a:t>, Sophie attends on regular basis as a Leader and helped bring group together and facilitated start up of </a:t>
            </a:r>
            <a:r>
              <a:rPr lang="en-GB" sz="1600" dirty="0" smtClean="0"/>
              <a:t>group.”  - Beaver Scouts</a:t>
            </a:r>
            <a:endParaRPr lang="en-GB" sz="1600" dirty="0"/>
          </a:p>
        </p:txBody>
      </p:sp>
      <p:sp>
        <p:nvSpPr>
          <p:cNvPr id="4" name="Title 1"/>
          <p:cNvSpPr txBox="1">
            <a:spLocks/>
          </p:cNvSpPr>
          <p:nvPr/>
        </p:nvSpPr>
        <p:spPr>
          <a:xfrm>
            <a:off x="457200" y="3140968"/>
            <a:ext cx="8229600" cy="936104"/>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smtClean="0"/>
              <a:t>What more do the Youth Group leaders want to see from the Tiree Trust Youth Work Project?</a:t>
            </a:r>
            <a:endParaRPr lang="en-GB" sz="2800" dirty="0"/>
          </a:p>
        </p:txBody>
      </p:sp>
      <p:sp>
        <p:nvSpPr>
          <p:cNvPr id="5" name="Title 1"/>
          <p:cNvSpPr txBox="1">
            <a:spLocks/>
          </p:cNvSpPr>
          <p:nvPr/>
        </p:nvSpPr>
        <p:spPr>
          <a:xfrm>
            <a:off x="251520" y="4365104"/>
            <a:ext cx="8640960" cy="12150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600" dirty="0" smtClean="0"/>
              <a:t>“Help to provide </a:t>
            </a:r>
            <a:r>
              <a:rPr lang="en-GB" sz="1600" dirty="0"/>
              <a:t>office </a:t>
            </a:r>
            <a:r>
              <a:rPr lang="en-GB" sz="1600" dirty="0" smtClean="0"/>
              <a:t>bearers and  encourage </a:t>
            </a:r>
            <a:r>
              <a:rPr lang="en-GB" sz="1600" dirty="0"/>
              <a:t>more children to </a:t>
            </a:r>
            <a:r>
              <a:rPr lang="en-GB" sz="1600" dirty="0" smtClean="0"/>
              <a:t>come..” Tiree Duke of Edinburgh</a:t>
            </a:r>
          </a:p>
          <a:p>
            <a:pPr algn="l"/>
            <a:r>
              <a:rPr lang="en-GB" sz="1600" dirty="0" smtClean="0"/>
              <a:t>“Just </a:t>
            </a:r>
            <a:r>
              <a:rPr lang="en-GB" sz="1600" dirty="0"/>
              <a:t>continue supportive role shown at </a:t>
            </a:r>
            <a:r>
              <a:rPr lang="en-GB" sz="1600" dirty="0" smtClean="0"/>
              <a:t>present.” Mainly Music</a:t>
            </a:r>
          </a:p>
          <a:p>
            <a:pPr algn="l"/>
            <a:r>
              <a:rPr lang="en-GB" sz="1600" dirty="0" smtClean="0"/>
              <a:t>“Keep </a:t>
            </a:r>
            <a:r>
              <a:rPr lang="en-GB" sz="1600" dirty="0"/>
              <a:t>going with activities that have been successfully set up and add </a:t>
            </a:r>
            <a:r>
              <a:rPr lang="en-GB" sz="1600" dirty="0" smtClean="0"/>
              <a:t>opportunities </a:t>
            </a:r>
            <a:r>
              <a:rPr lang="en-GB" sz="1600" dirty="0"/>
              <a:t>for </a:t>
            </a:r>
            <a:r>
              <a:rPr lang="en-GB" sz="1600" dirty="0" smtClean="0"/>
              <a:t>teenagers” Tiree Beaver Scouts</a:t>
            </a:r>
          </a:p>
          <a:p>
            <a:pPr algn="l"/>
            <a:r>
              <a:rPr lang="en-GB" sz="1600" dirty="0" smtClean="0"/>
              <a:t>“Just </a:t>
            </a:r>
            <a:r>
              <a:rPr lang="en-GB" sz="1600" dirty="0"/>
              <a:t>more of the same  - more </a:t>
            </a:r>
            <a:r>
              <a:rPr lang="en-GB" sz="1600" dirty="0" smtClean="0"/>
              <a:t>time” Tiree Windsurfing Club</a:t>
            </a:r>
            <a:endParaRPr lang="en-GB" sz="1600" dirty="0"/>
          </a:p>
        </p:txBody>
      </p:sp>
    </p:spTree>
    <p:extLst>
      <p:ext uri="{BB962C8B-B14F-4D97-AF65-F5344CB8AC3E}">
        <p14:creationId xmlns:p14="http://schemas.microsoft.com/office/powerpoint/2010/main" val="180028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301006"/>
          </a:xfrm>
        </p:spPr>
        <p:txBody>
          <a:bodyPr/>
          <a:lstStyle/>
          <a:p>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Results from Youth Consultation</a:t>
            </a:r>
            <a:endPar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Content Placeholder 2"/>
          <p:cNvSpPr>
            <a:spLocks noGrp="1"/>
          </p:cNvSpPr>
          <p:nvPr>
            <p:ph idx="1"/>
          </p:nvPr>
        </p:nvSpPr>
        <p:spPr>
          <a:xfrm>
            <a:off x="323528" y="1340768"/>
            <a:ext cx="8820472" cy="5256584"/>
          </a:xfrm>
        </p:spPr>
        <p:txBody>
          <a:bodyPr>
            <a:normAutofit/>
          </a:bodyPr>
          <a:lstStyle/>
          <a:p>
            <a:pPr marL="0" indent="0">
              <a:buNone/>
            </a:pPr>
            <a:r>
              <a:rPr lang="en-GB" sz="1600" b="1" i="1" dirty="0"/>
              <a:t>What do you see as the biggest issues on Tiree at the moment</a:t>
            </a:r>
            <a:r>
              <a:rPr lang="en-GB" sz="1600" b="1" i="1" dirty="0" smtClean="0"/>
              <a:t>?</a:t>
            </a:r>
            <a:endParaRPr lang="en-GB" sz="1600" b="1" dirty="0" smtClean="0"/>
          </a:p>
          <a:p>
            <a:pPr marL="0" indent="0">
              <a:buNone/>
            </a:pPr>
            <a:r>
              <a:rPr lang="en-GB" sz="1400" dirty="0" smtClean="0"/>
              <a:t>Finding </a:t>
            </a:r>
            <a:r>
              <a:rPr lang="en-GB" sz="1400" dirty="0"/>
              <a:t>long-term housing		</a:t>
            </a:r>
            <a:r>
              <a:rPr lang="en-GB" sz="1400" dirty="0" smtClean="0"/>
              <a:t>	Affordable </a:t>
            </a:r>
            <a:r>
              <a:rPr lang="en-GB" sz="1400" dirty="0"/>
              <a:t>Housing</a:t>
            </a:r>
          </a:p>
          <a:p>
            <a:pPr marL="0" indent="0">
              <a:buNone/>
            </a:pPr>
            <a:r>
              <a:rPr lang="en-GB" sz="1400" dirty="0"/>
              <a:t>Sustainable employment		</a:t>
            </a:r>
            <a:r>
              <a:rPr lang="en-GB" sz="1400" dirty="0" smtClean="0"/>
              <a:t>		Number </a:t>
            </a:r>
            <a:r>
              <a:rPr lang="en-GB" sz="1400" dirty="0"/>
              <a:t>of pupils in the school</a:t>
            </a:r>
          </a:p>
          <a:p>
            <a:pPr marL="0" indent="0">
              <a:buNone/>
            </a:pPr>
            <a:r>
              <a:rPr lang="en-GB" sz="1400" dirty="0"/>
              <a:t>Transport			</a:t>
            </a:r>
            <a:r>
              <a:rPr lang="en-GB" sz="1400" dirty="0" smtClean="0"/>
              <a:t>		Further </a:t>
            </a:r>
            <a:r>
              <a:rPr lang="en-GB" sz="1400" dirty="0"/>
              <a:t>Education options</a:t>
            </a:r>
          </a:p>
          <a:p>
            <a:pPr marL="0" indent="0">
              <a:buNone/>
            </a:pPr>
            <a:r>
              <a:rPr lang="en-GB" sz="1400" dirty="0" smtClean="0"/>
              <a:t>Number and choice </a:t>
            </a:r>
            <a:r>
              <a:rPr lang="en-GB" sz="1400" dirty="0"/>
              <a:t>of subjects in </a:t>
            </a:r>
            <a:r>
              <a:rPr lang="en-GB" sz="1400" dirty="0" smtClean="0"/>
              <a:t>the </a:t>
            </a:r>
            <a:r>
              <a:rPr lang="en-GB" sz="1400" dirty="0"/>
              <a:t>School	</a:t>
            </a:r>
            <a:r>
              <a:rPr lang="en-GB" sz="1400" dirty="0" smtClean="0"/>
              <a:t>	Reliability </a:t>
            </a:r>
            <a:r>
              <a:rPr lang="en-GB" sz="1400" dirty="0"/>
              <a:t>of the </a:t>
            </a:r>
            <a:r>
              <a:rPr lang="en-GB" sz="1400" dirty="0" smtClean="0"/>
              <a:t>Broadband</a:t>
            </a:r>
          </a:p>
          <a:p>
            <a:pPr marL="0" indent="0">
              <a:buNone/>
            </a:pPr>
            <a:endParaRPr lang="en-GB" sz="1400" dirty="0" smtClean="0"/>
          </a:p>
          <a:p>
            <a:pPr marL="0" indent="0">
              <a:buNone/>
            </a:pPr>
            <a:r>
              <a:rPr lang="en-GB" sz="1600" b="1" i="1" dirty="0"/>
              <a:t>If you had a magic wand, what would you like to see happen on Tiree?</a:t>
            </a:r>
            <a:endParaRPr lang="en-GB" sz="1600" b="1" dirty="0"/>
          </a:p>
          <a:p>
            <a:pPr marL="0" indent="0">
              <a:buNone/>
            </a:pPr>
            <a:r>
              <a:rPr lang="en-GB" sz="1400" dirty="0"/>
              <a:t>Custom made Youth Building			New School</a:t>
            </a:r>
          </a:p>
          <a:p>
            <a:pPr marL="0" indent="0">
              <a:buNone/>
            </a:pPr>
            <a:r>
              <a:rPr lang="en-GB" sz="1400" dirty="0"/>
              <a:t>Gym					</a:t>
            </a:r>
            <a:r>
              <a:rPr lang="en-GB" sz="1400" dirty="0" smtClean="0"/>
              <a:t>Road </a:t>
            </a:r>
            <a:r>
              <a:rPr lang="en-GB" sz="1400" dirty="0"/>
              <a:t>surfaces improved</a:t>
            </a:r>
          </a:p>
          <a:p>
            <a:pPr marL="0" indent="0">
              <a:buNone/>
            </a:pPr>
            <a:r>
              <a:rPr lang="en-GB" sz="1400" dirty="0"/>
              <a:t>Motor Cross track				Swimming Pool</a:t>
            </a:r>
          </a:p>
          <a:p>
            <a:pPr marL="0" indent="0">
              <a:buNone/>
            </a:pPr>
            <a:r>
              <a:rPr lang="en-GB" sz="1400" dirty="0"/>
              <a:t>More </a:t>
            </a:r>
            <a:r>
              <a:rPr lang="en-GB" sz="1400" dirty="0" smtClean="0"/>
              <a:t>people</a:t>
            </a:r>
          </a:p>
          <a:p>
            <a:pPr marL="0" indent="0">
              <a:buNone/>
            </a:pPr>
            <a:endParaRPr lang="en-GB" sz="1400" dirty="0"/>
          </a:p>
          <a:p>
            <a:pPr marL="0" indent="0">
              <a:buNone/>
            </a:pPr>
            <a:r>
              <a:rPr lang="en-GB" sz="1500" b="1" i="1" dirty="0"/>
              <a:t>What Youth Activities would you like us to investigate and potentially organise this summer?</a:t>
            </a:r>
            <a:endParaRPr lang="en-GB" sz="1500" b="1" dirty="0"/>
          </a:p>
          <a:p>
            <a:pPr marL="0" indent="0">
              <a:buNone/>
            </a:pPr>
            <a:r>
              <a:rPr lang="en-GB" sz="1500" dirty="0"/>
              <a:t>Archery				</a:t>
            </a:r>
            <a:r>
              <a:rPr lang="en-GB" sz="1500" dirty="0" smtClean="0"/>
              <a:t>	Paintballing</a:t>
            </a:r>
            <a:endParaRPr lang="en-GB" sz="1500" dirty="0"/>
          </a:p>
          <a:p>
            <a:pPr marL="0" indent="0">
              <a:buNone/>
            </a:pPr>
            <a:r>
              <a:rPr lang="en-GB" sz="1500" dirty="0"/>
              <a:t>More Street Dance				Cookery workshops</a:t>
            </a:r>
          </a:p>
          <a:p>
            <a:pPr marL="0" indent="0">
              <a:buNone/>
            </a:pPr>
            <a:r>
              <a:rPr lang="en-GB" sz="1500" dirty="0"/>
              <a:t>Rugby – tuition and tournaments		</a:t>
            </a:r>
            <a:r>
              <a:rPr lang="en-GB" sz="1500" dirty="0" smtClean="0"/>
              <a:t>	Juggling </a:t>
            </a:r>
            <a:r>
              <a:rPr lang="en-GB" sz="1500" dirty="0"/>
              <a:t>/ circus skills</a:t>
            </a:r>
          </a:p>
          <a:p>
            <a:pPr marL="0" indent="0">
              <a:buNone/>
            </a:pPr>
            <a:r>
              <a:rPr lang="en-GB" sz="1500" dirty="0"/>
              <a:t>BMX workshops / skills			</a:t>
            </a:r>
            <a:r>
              <a:rPr lang="en-GB" sz="1500" dirty="0" smtClean="0"/>
              <a:t>	Martial </a:t>
            </a:r>
            <a:r>
              <a:rPr lang="en-GB" sz="1500" dirty="0"/>
              <a:t>Arts</a:t>
            </a:r>
          </a:p>
          <a:p>
            <a:pPr marL="0" indent="0">
              <a:buNone/>
            </a:pPr>
            <a:r>
              <a:rPr lang="en-GB" sz="1500" dirty="0"/>
              <a:t>Jewellery making				Power Kiting</a:t>
            </a:r>
          </a:p>
          <a:p>
            <a:pPr marL="0" indent="0">
              <a:buNone/>
            </a:pPr>
            <a:r>
              <a:rPr lang="en-GB" sz="1200" dirty="0"/>
              <a:t>Beauty / make-up / shopping outlet </a:t>
            </a:r>
            <a:r>
              <a:rPr lang="en-GB" sz="1200" dirty="0" smtClean="0"/>
              <a:t>development</a:t>
            </a:r>
            <a:r>
              <a:rPr lang="en-GB" sz="1500" dirty="0"/>
              <a:t>		</a:t>
            </a:r>
            <a:r>
              <a:rPr lang="en-GB" sz="1500" dirty="0" smtClean="0"/>
              <a:t>Beach </a:t>
            </a:r>
            <a:r>
              <a:rPr lang="en-GB" sz="1500" dirty="0"/>
              <a:t>volley ball tournament</a:t>
            </a:r>
          </a:p>
          <a:p>
            <a:endParaRPr lang="en-GB" sz="2800" dirty="0"/>
          </a:p>
        </p:txBody>
      </p:sp>
    </p:spTree>
    <p:extLst>
      <p:ext uri="{BB962C8B-B14F-4D97-AF65-F5344CB8AC3E}">
        <p14:creationId xmlns:p14="http://schemas.microsoft.com/office/powerpoint/2010/main" val="54063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1000"/>
                                        <p:tgtEl>
                                          <p:spTgt spid="3">
                                            <p:txEl>
                                              <p:pRg st="9" end="9"/>
                                            </p:txEl>
                                          </p:spTgt>
                                        </p:tgtEl>
                                      </p:cBhvr>
                                    </p:animEffect>
                                    <p:anim calcmode="lin" valueType="num">
                                      <p:cBhvr>
                                        <p:cTn id="6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Effect transition="in" filter="fade">
                                      <p:cBhvr>
                                        <p:cTn id="75" dur="1000"/>
                                        <p:tgtEl>
                                          <p:spTgt spid="3">
                                            <p:txEl>
                                              <p:pRg st="10" end="10"/>
                                            </p:txEl>
                                          </p:spTgt>
                                        </p:tgtEl>
                                      </p:cBhvr>
                                    </p:animEffect>
                                    <p:anim calcmode="lin" valueType="num">
                                      <p:cBhvr>
                                        <p:cTn id="7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3">
                                            <p:txEl>
                                              <p:pRg st="12" end="12"/>
                                            </p:txEl>
                                          </p:spTgt>
                                        </p:tgtEl>
                                        <p:attrNameLst>
                                          <p:attrName>style.visibility</p:attrName>
                                        </p:attrNameLst>
                                      </p:cBhvr>
                                      <p:to>
                                        <p:strVal val="visible"/>
                                      </p:to>
                                    </p:set>
                                    <p:animEffect transition="in" filter="fade">
                                      <p:cBhvr>
                                        <p:cTn id="82" dur="1000"/>
                                        <p:tgtEl>
                                          <p:spTgt spid="3">
                                            <p:txEl>
                                              <p:pRg st="12" end="12"/>
                                            </p:txEl>
                                          </p:spTgt>
                                        </p:tgtEl>
                                      </p:cBhvr>
                                    </p:animEffect>
                                    <p:anim calcmode="lin" valueType="num">
                                      <p:cBhvr>
                                        <p:cTn id="83"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84"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3">
                                            <p:txEl>
                                              <p:pRg st="13" end="13"/>
                                            </p:txEl>
                                          </p:spTgt>
                                        </p:tgtEl>
                                        <p:attrNameLst>
                                          <p:attrName>style.visibility</p:attrName>
                                        </p:attrNameLst>
                                      </p:cBhvr>
                                      <p:to>
                                        <p:strVal val="visible"/>
                                      </p:to>
                                    </p:set>
                                    <p:animEffect transition="in" filter="fade">
                                      <p:cBhvr>
                                        <p:cTn id="89" dur="1000"/>
                                        <p:tgtEl>
                                          <p:spTgt spid="3">
                                            <p:txEl>
                                              <p:pRg st="13" end="13"/>
                                            </p:txEl>
                                          </p:spTgt>
                                        </p:tgtEl>
                                      </p:cBhvr>
                                    </p:animEffect>
                                    <p:anim calcmode="lin" valueType="num">
                                      <p:cBhvr>
                                        <p:cTn id="90"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91"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3">
                                            <p:txEl>
                                              <p:pRg st="14" end="14"/>
                                            </p:txEl>
                                          </p:spTgt>
                                        </p:tgtEl>
                                        <p:attrNameLst>
                                          <p:attrName>style.visibility</p:attrName>
                                        </p:attrNameLst>
                                      </p:cBhvr>
                                      <p:to>
                                        <p:strVal val="visible"/>
                                      </p:to>
                                    </p:set>
                                    <p:animEffect transition="in" filter="fade">
                                      <p:cBhvr>
                                        <p:cTn id="96" dur="1000"/>
                                        <p:tgtEl>
                                          <p:spTgt spid="3">
                                            <p:txEl>
                                              <p:pRg st="14" end="14"/>
                                            </p:txEl>
                                          </p:spTgt>
                                        </p:tgtEl>
                                      </p:cBhvr>
                                    </p:animEffect>
                                    <p:anim calcmode="lin" valueType="num">
                                      <p:cBhvr>
                                        <p:cTn id="97"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98"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3">
                                            <p:txEl>
                                              <p:pRg st="15" end="15"/>
                                            </p:txEl>
                                          </p:spTgt>
                                        </p:tgtEl>
                                        <p:attrNameLst>
                                          <p:attrName>style.visibility</p:attrName>
                                        </p:attrNameLst>
                                      </p:cBhvr>
                                      <p:to>
                                        <p:strVal val="visible"/>
                                      </p:to>
                                    </p:set>
                                    <p:animEffect transition="in" filter="fade">
                                      <p:cBhvr>
                                        <p:cTn id="103" dur="1000"/>
                                        <p:tgtEl>
                                          <p:spTgt spid="3">
                                            <p:txEl>
                                              <p:pRg st="15" end="15"/>
                                            </p:txEl>
                                          </p:spTgt>
                                        </p:tgtEl>
                                      </p:cBhvr>
                                    </p:animEffect>
                                    <p:anim calcmode="lin" valueType="num">
                                      <p:cBhvr>
                                        <p:cTn id="104"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105"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3">
                                            <p:txEl>
                                              <p:pRg st="16" end="16"/>
                                            </p:txEl>
                                          </p:spTgt>
                                        </p:tgtEl>
                                        <p:attrNameLst>
                                          <p:attrName>style.visibility</p:attrName>
                                        </p:attrNameLst>
                                      </p:cBhvr>
                                      <p:to>
                                        <p:strVal val="visible"/>
                                      </p:to>
                                    </p:set>
                                    <p:animEffect transition="in" filter="fade">
                                      <p:cBhvr>
                                        <p:cTn id="110" dur="1000"/>
                                        <p:tgtEl>
                                          <p:spTgt spid="3">
                                            <p:txEl>
                                              <p:pRg st="16" end="16"/>
                                            </p:txEl>
                                          </p:spTgt>
                                        </p:tgtEl>
                                      </p:cBhvr>
                                    </p:animEffect>
                                    <p:anim calcmode="lin" valueType="num">
                                      <p:cBhvr>
                                        <p:cTn id="111"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112"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3">
                                            <p:txEl>
                                              <p:pRg st="17" end="17"/>
                                            </p:txEl>
                                          </p:spTgt>
                                        </p:tgtEl>
                                        <p:attrNameLst>
                                          <p:attrName>style.visibility</p:attrName>
                                        </p:attrNameLst>
                                      </p:cBhvr>
                                      <p:to>
                                        <p:strVal val="visible"/>
                                      </p:to>
                                    </p:set>
                                    <p:animEffect transition="in" filter="fade">
                                      <p:cBhvr>
                                        <p:cTn id="117" dur="1000"/>
                                        <p:tgtEl>
                                          <p:spTgt spid="3">
                                            <p:txEl>
                                              <p:pRg st="17" end="17"/>
                                            </p:txEl>
                                          </p:spTgt>
                                        </p:tgtEl>
                                      </p:cBhvr>
                                    </p:animEffect>
                                    <p:anim calcmode="lin" valueType="num">
                                      <p:cBhvr>
                                        <p:cTn id="118" dur="1000" fill="hold"/>
                                        <p:tgtEl>
                                          <p:spTgt spid="3">
                                            <p:txEl>
                                              <p:pRg st="17" end="17"/>
                                            </p:txEl>
                                          </p:spTgt>
                                        </p:tgtEl>
                                        <p:attrNameLst>
                                          <p:attrName>ppt_x</p:attrName>
                                        </p:attrNameLst>
                                      </p:cBhvr>
                                      <p:tavLst>
                                        <p:tav tm="0">
                                          <p:val>
                                            <p:strVal val="#ppt_x"/>
                                          </p:val>
                                        </p:tav>
                                        <p:tav tm="100000">
                                          <p:val>
                                            <p:strVal val="#ppt_x"/>
                                          </p:val>
                                        </p:tav>
                                      </p:tavLst>
                                    </p:anim>
                                    <p:anim calcmode="lin" valueType="num">
                                      <p:cBhvr>
                                        <p:cTn id="119" dur="1000" fill="hold"/>
                                        <p:tgtEl>
                                          <p:spTgt spid="3">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3">
                                            <p:txEl>
                                              <p:pRg st="18" end="18"/>
                                            </p:txEl>
                                          </p:spTgt>
                                        </p:tgtEl>
                                        <p:attrNameLst>
                                          <p:attrName>style.visibility</p:attrName>
                                        </p:attrNameLst>
                                      </p:cBhvr>
                                      <p:to>
                                        <p:strVal val="visible"/>
                                      </p:to>
                                    </p:set>
                                    <p:animEffect transition="in" filter="fade">
                                      <p:cBhvr>
                                        <p:cTn id="124" dur="1000"/>
                                        <p:tgtEl>
                                          <p:spTgt spid="3">
                                            <p:txEl>
                                              <p:pRg st="18" end="18"/>
                                            </p:txEl>
                                          </p:spTgt>
                                        </p:tgtEl>
                                      </p:cBhvr>
                                    </p:animEffect>
                                    <p:anim calcmode="lin" valueType="num">
                                      <p:cBhvr>
                                        <p:cTn id="125" dur="1000" fill="hold"/>
                                        <p:tgtEl>
                                          <p:spTgt spid="3">
                                            <p:txEl>
                                              <p:pRg st="18" end="18"/>
                                            </p:txEl>
                                          </p:spTgt>
                                        </p:tgtEl>
                                        <p:attrNameLst>
                                          <p:attrName>ppt_x</p:attrName>
                                        </p:attrNameLst>
                                      </p:cBhvr>
                                      <p:tavLst>
                                        <p:tav tm="0">
                                          <p:val>
                                            <p:strVal val="#ppt_x"/>
                                          </p:val>
                                        </p:tav>
                                        <p:tav tm="100000">
                                          <p:val>
                                            <p:strVal val="#ppt_x"/>
                                          </p:val>
                                        </p:tav>
                                      </p:tavLst>
                                    </p:anim>
                                    <p:anim calcmode="lin" valueType="num">
                                      <p:cBhvr>
                                        <p:cTn id="126" dur="1000" fill="hold"/>
                                        <p:tgtEl>
                                          <p:spTgt spid="3">
                                            <p:txEl>
                                              <p:pRg st="18" end="1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43046" t="46205" r="53891" b="46670"/>
          <a:stretch/>
        </p:blipFill>
        <p:spPr bwMode="auto">
          <a:xfrm>
            <a:off x="1378047" y="262984"/>
            <a:ext cx="504056" cy="659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43046" t="46205" r="53891" b="46670"/>
          <a:stretch/>
        </p:blipFill>
        <p:spPr bwMode="auto">
          <a:xfrm>
            <a:off x="795079" y="248460"/>
            <a:ext cx="504056" cy="659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43046" t="46205" r="53891" b="46670"/>
          <a:stretch/>
        </p:blipFill>
        <p:spPr bwMode="auto">
          <a:xfrm>
            <a:off x="179512" y="248460"/>
            <a:ext cx="504056" cy="659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322351" y="201572"/>
            <a:ext cx="8229600" cy="706090"/>
          </a:xfrm>
        </p:spPr>
        <p:txBody>
          <a:bodyPr>
            <a:normAutofit fontScale="90000"/>
          </a:bodyPr>
          <a:lstStyle/>
          <a:p>
            <a:r>
              <a:rPr lang="en-GB" sz="36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A </a:t>
            </a:r>
            <a:r>
              <a:rPr lang="en-GB" sz="36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Vision </a:t>
            </a:r>
            <a:r>
              <a:rPr lang="en-GB" sz="36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F</a:t>
            </a:r>
            <a:r>
              <a:rPr lang="en-GB" sz="36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or </a:t>
            </a:r>
            <a:r>
              <a:rPr lang="en-GB" sz="36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the future</a:t>
            </a:r>
            <a:r>
              <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
            </a:r>
            <a:br>
              <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br>
            <a:endPar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endParaRPr>
          </a:p>
        </p:txBody>
      </p:sp>
      <p:pic>
        <p:nvPicPr>
          <p:cNvPr id="1026" name="Picture 2" descr="http://blogs.triplealearning.com/wp-content/uploads/2010/09/Discuss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330" y="3743987"/>
            <a:ext cx="4042327" cy="30317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16016" y="2992121"/>
            <a:ext cx="4283641" cy="954107"/>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2800" dirty="0" smtClean="0">
                <a:solidFill>
                  <a:srgbClr val="9900CC"/>
                </a:solidFill>
                <a:latin typeface="Apple Boy BTN" pitchFamily="34" charset="0"/>
              </a:rPr>
              <a:t>Developing continued learning on Tiree</a:t>
            </a:r>
            <a:endParaRPr lang="en-GB" sz="2800" dirty="0">
              <a:solidFill>
                <a:srgbClr val="9900CC"/>
              </a:solidFill>
              <a:latin typeface="Apple Boy BTN" pitchFamily="34" charset="0"/>
            </a:endParaRPr>
          </a:p>
        </p:txBody>
      </p:sp>
      <p:pic>
        <p:nvPicPr>
          <p:cNvPr id="1028" name="Picture 4" descr="http://us.cdn2.123rf.com/168nwm/copestello/copestello1101/copestello110100005/8610584-skate-board-black-silhouettes-vector-collection-on-white-background.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5516" y="2944800"/>
            <a:ext cx="1784416" cy="2141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9"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41052" t="23846" r="27825" b="38294"/>
          <a:stretch/>
        </p:blipFill>
        <p:spPr bwMode="auto">
          <a:xfrm>
            <a:off x="179512" y="907662"/>
            <a:ext cx="2753016" cy="18828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3" name="TextBox 12"/>
          <p:cNvSpPr txBox="1"/>
          <p:nvPr/>
        </p:nvSpPr>
        <p:spPr>
          <a:xfrm>
            <a:off x="1999932" y="2836046"/>
            <a:ext cx="1959819" cy="1815882"/>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2800" dirty="0" smtClean="0">
                <a:solidFill>
                  <a:schemeClr val="tx1"/>
                </a:solidFill>
                <a:latin typeface="Apple Boy BTN" pitchFamily="34" charset="0"/>
              </a:rPr>
              <a:t>Tiree Adventure Park Project</a:t>
            </a:r>
            <a:endParaRPr lang="en-GB" sz="2800" dirty="0">
              <a:solidFill>
                <a:schemeClr val="tx1"/>
              </a:solidFill>
              <a:latin typeface="Apple Boy BTN" pitchFamily="34" charset="0"/>
            </a:endParaRPr>
          </a:p>
        </p:txBody>
      </p:sp>
      <p:sp>
        <p:nvSpPr>
          <p:cNvPr id="8" name="Freeform 7"/>
          <p:cNvSpPr/>
          <p:nvPr/>
        </p:nvSpPr>
        <p:spPr>
          <a:xfrm>
            <a:off x="-801858" y="3074605"/>
            <a:ext cx="6011689" cy="3154645"/>
          </a:xfrm>
          <a:custGeom>
            <a:avLst/>
            <a:gdLst>
              <a:gd name="connsiteX0" fmla="*/ 4586067 w 6011689"/>
              <a:gd name="connsiteY0" fmla="*/ 0 h 3154645"/>
              <a:gd name="connsiteX1" fmla="*/ 5978769 w 6011689"/>
              <a:gd name="connsiteY1" fmla="*/ 956603 h 3154645"/>
              <a:gd name="connsiteX2" fmla="*/ 3348110 w 6011689"/>
              <a:gd name="connsiteY2" fmla="*/ 1913206 h 3154645"/>
              <a:gd name="connsiteX3" fmla="*/ 4431323 w 6011689"/>
              <a:gd name="connsiteY3" fmla="*/ 2011680 h 3154645"/>
              <a:gd name="connsiteX4" fmla="*/ 3080824 w 6011689"/>
              <a:gd name="connsiteY4" fmla="*/ 2841674 h 3154645"/>
              <a:gd name="connsiteX5" fmla="*/ 2082018 w 6011689"/>
              <a:gd name="connsiteY5" fmla="*/ 2461846 h 3154645"/>
              <a:gd name="connsiteX6" fmla="*/ 2082018 w 6011689"/>
              <a:gd name="connsiteY6" fmla="*/ 3151163 h 3154645"/>
              <a:gd name="connsiteX7" fmla="*/ 703384 w 6011689"/>
              <a:gd name="connsiteY7" fmla="*/ 2729132 h 3154645"/>
              <a:gd name="connsiteX8" fmla="*/ 0 w 6011689"/>
              <a:gd name="connsiteY8" fmla="*/ 2729132 h 315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11689" h="3154645">
                <a:moveTo>
                  <a:pt x="4586067" y="0"/>
                </a:moveTo>
                <a:cubicBezTo>
                  <a:pt x="5385581" y="318867"/>
                  <a:pt x="6185095" y="637735"/>
                  <a:pt x="5978769" y="956603"/>
                </a:cubicBezTo>
                <a:cubicBezTo>
                  <a:pt x="5772443" y="1275471"/>
                  <a:pt x="3606018" y="1737360"/>
                  <a:pt x="3348110" y="1913206"/>
                </a:cubicBezTo>
                <a:cubicBezTo>
                  <a:pt x="3090202" y="2089052"/>
                  <a:pt x="4475871" y="1856935"/>
                  <a:pt x="4431323" y="2011680"/>
                </a:cubicBezTo>
                <a:cubicBezTo>
                  <a:pt x="4386775" y="2166425"/>
                  <a:pt x="3472375" y="2766646"/>
                  <a:pt x="3080824" y="2841674"/>
                </a:cubicBezTo>
                <a:cubicBezTo>
                  <a:pt x="2689273" y="2916702"/>
                  <a:pt x="2248485" y="2410265"/>
                  <a:pt x="2082018" y="2461846"/>
                </a:cubicBezTo>
                <a:cubicBezTo>
                  <a:pt x="1915551" y="2513427"/>
                  <a:pt x="2311790" y="3106615"/>
                  <a:pt x="2082018" y="3151163"/>
                </a:cubicBezTo>
                <a:cubicBezTo>
                  <a:pt x="1852246" y="3195711"/>
                  <a:pt x="1050387" y="2799470"/>
                  <a:pt x="703384" y="2729132"/>
                </a:cubicBezTo>
                <a:cubicBezTo>
                  <a:pt x="356381" y="2658794"/>
                  <a:pt x="178190" y="2693963"/>
                  <a:pt x="0" y="2729132"/>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sp>
        <p:nvSpPr>
          <p:cNvPr id="15" name="Freeform 14"/>
          <p:cNvSpPr/>
          <p:nvPr/>
        </p:nvSpPr>
        <p:spPr>
          <a:xfrm>
            <a:off x="-548640" y="-19512"/>
            <a:ext cx="4569549" cy="3001863"/>
          </a:xfrm>
          <a:custGeom>
            <a:avLst/>
            <a:gdLst>
              <a:gd name="connsiteX0" fmla="*/ 4375052 w 4569549"/>
              <a:gd name="connsiteY0" fmla="*/ 3001863 h 3001863"/>
              <a:gd name="connsiteX1" fmla="*/ 4557932 w 4569549"/>
              <a:gd name="connsiteY1" fmla="*/ 2031192 h 3001863"/>
              <a:gd name="connsiteX2" fmla="*/ 4079631 w 4569549"/>
              <a:gd name="connsiteY2" fmla="*/ 1595094 h 3001863"/>
              <a:gd name="connsiteX3" fmla="*/ 4262511 w 4569549"/>
              <a:gd name="connsiteY3" fmla="*/ 1130860 h 3001863"/>
              <a:gd name="connsiteX4" fmla="*/ 3432517 w 4569549"/>
              <a:gd name="connsiteY4" fmla="*/ 779167 h 3001863"/>
              <a:gd name="connsiteX5" fmla="*/ 2757268 w 4569549"/>
              <a:gd name="connsiteY5" fmla="*/ 736964 h 3001863"/>
              <a:gd name="connsiteX6" fmla="*/ 2475914 w 4569549"/>
              <a:gd name="connsiteY6" fmla="*/ 89850 h 3001863"/>
              <a:gd name="connsiteX7" fmla="*/ 2082018 w 4569549"/>
              <a:gd name="connsiteY7" fmla="*/ 5444 h 3001863"/>
              <a:gd name="connsiteX8" fmla="*/ 0 w 4569549"/>
              <a:gd name="connsiteY8" fmla="*/ 47647 h 3001863"/>
              <a:gd name="connsiteX9" fmla="*/ 0 w 4569549"/>
              <a:gd name="connsiteY9" fmla="*/ 47647 h 300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69549" h="3001863">
                <a:moveTo>
                  <a:pt x="4375052" y="3001863"/>
                </a:moveTo>
                <a:cubicBezTo>
                  <a:pt x="4491110" y="2633758"/>
                  <a:pt x="4607169" y="2265653"/>
                  <a:pt x="4557932" y="2031192"/>
                </a:cubicBezTo>
                <a:cubicBezTo>
                  <a:pt x="4508695" y="1796731"/>
                  <a:pt x="4128868" y="1745149"/>
                  <a:pt x="4079631" y="1595094"/>
                </a:cubicBezTo>
                <a:cubicBezTo>
                  <a:pt x="4030394" y="1445039"/>
                  <a:pt x="4370363" y="1266848"/>
                  <a:pt x="4262511" y="1130860"/>
                </a:cubicBezTo>
                <a:cubicBezTo>
                  <a:pt x="4154659" y="994872"/>
                  <a:pt x="3683391" y="844816"/>
                  <a:pt x="3432517" y="779167"/>
                </a:cubicBezTo>
                <a:cubicBezTo>
                  <a:pt x="3181643" y="713518"/>
                  <a:pt x="2916702" y="851850"/>
                  <a:pt x="2757268" y="736964"/>
                </a:cubicBezTo>
                <a:cubicBezTo>
                  <a:pt x="2597834" y="622078"/>
                  <a:pt x="2588456" y="211770"/>
                  <a:pt x="2475914" y="89850"/>
                </a:cubicBezTo>
                <a:cubicBezTo>
                  <a:pt x="2363372" y="-32070"/>
                  <a:pt x="2082018" y="5444"/>
                  <a:pt x="2082018" y="5444"/>
                </a:cubicBezTo>
                <a:lnTo>
                  <a:pt x="0" y="47647"/>
                </a:lnTo>
                <a:lnTo>
                  <a:pt x="0" y="47647"/>
                </a:ln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GB"/>
          </a:p>
        </p:txBody>
      </p:sp>
      <p:sp>
        <p:nvSpPr>
          <p:cNvPr id="16" name="Freeform 15"/>
          <p:cNvSpPr/>
          <p:nvPr/>
        </p:nvSpPr>
        <p:spPr>
          <a:xfrm>
            <a:off x="4218376" y="2090899"/>
            <a:ext cx="5305452" cy="4916497"/>
          </a:xfrm>
          <a:custGeom>
            <a:avLst/>
            <a:gdLst>
              <a:gd name="connsiteX0" fmla="*/ 4925624 w 5305452"/>
              <a:gd name="connsiteY0" fmla="*/ 849249 h 4916497"/>
              <a:gd name="connsiteX1" fmla="*/ 3378178 w 5305452"/>
              <a:gd name="connsiteY1" fmla="*/ 244338 h 4916497"/>
              <a:gd name="connsiteX2" fmla="*/ 2843606 w 5305452"/>
              <a:gd name="connsiteY2" fmla="*/ 750775 h 4916497"/>
              <a:gd name="connsiteX3" fmla="*/ 1675987 w 5305452"/>
              <a:gd name="connsiteY3" fmla="*/ 5187 h 4916497"/>
              <a:gd name="connsiteX4" fmla="*/ 986670 w 5305452"/>
              <a:gd name="connsiteY4" fmla="*/ 427218 h 4916497"/>
              <a:gd name="connsiteX5" fmla="*/ 100406 w 5305452"/>
              <a:gd name="connsiteY5" fmla="*/ 567895 h 4916497"/>
              <a:gd name="connsiteX6" fmla="*/ 677181 w 5305452"/>
              <a:gd name="connsiteY6" fmla="*/ 1172806 h 4916497"/>
              <a:gd name="connsiteX7" fmla="*/ 142609 w 5305452"/>
              <a:gd name="connsiteY7" fmla="*/ 1721446 h 4916497"/>
              <a:gd name="connsiteX8" fmla="*/ 747519 w 5305452"/>
              <a:gd name="connsiteY8" fmla="*/ 2579575 h 4916497"/>
              <a:gd name="connsiteX9" fmla="*/ 1932 w 5305452"/>
              <a:gd name="connsiteY9" fmla="*/ 2959403 h 4916497"/>
              <a:gd name="connsiteX10" fmla="*/ 522436 w 5305452"/>
              <a:gd name="connsiteY10" fmla="*/ 3859735 h 4916497"/>
              <a:gd name="connsiteX11" fmla="*/ 227015 w 5305452"/>
              <a:gd name="connsiteY11" fmla="*/ 4267698 h 4916497"/>
              <a:gd name="connsiteX12" fmla="*/ 1268024 w 5305452"/>
              <a:gd name="connsiteY12" fmla="*/ 4422443 h 4916497"/>
              <a:gd name="connsiteX13" fmla="*/ 1675987 w 5305452"/>
              <a:gd name="connsiteY13" fmla="*/ 4760067 h 4916497"/>
              <a:gd name="connsiteX14" fmla="*/ 2716996 w 5305452"/>
              <a:gd name="connsiteY14" fmla="*/ 4464646 h 4916497"/>
              <a:gd name="connsiteX15" fmla="*/ 3842412 w 5305452"/>
              <a:gd name="connsiteY15" fmla="*/ 4914812 h 4916497"/>
              <a:gd name="connsiteX16" fmla="*/ 4531729 w 5305452"/>
              <a:gd name="connsiteY16" fmla="*/ 4267698 h 4916497"/>
              <a:gd name="connsiteX17" fmla="*/ 4911556 w 5305452"/>
              <a:gd name="connsiteY17" fmla="*/ 4211427 h 4916497"/>
              <a:gd name="connsiteX18" fmla="*/ 5305452 w 5305452"/>
              <a:gd name="connsiteY18" fmla="*/ 3859735 h 4916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05452" h="4916497">
                <a:moveTo>
                  <a:pt x="4925624" y="849249"/>
                </a:moveTo>
                <a:cubicBezTo>
                  <a:pt x="4325402" y="554999"/>
                  <a:pt x="3725181" y="260750"/>
                  <a:pt x="3378178" y="244338"/>
                </a:cubicBezTo>
                <a:cubicBezTo>
                  <a:pt x="3031175" y="227926"/>
                  <a:pt x="3127304" y="790633"/>
                  <a:pt x="2843606" y="750775"/>
                </a:cubicBezTo>
                <a:cubicBezTo>
                  <a:pt x="2559908" y="710917"/>
                  <a:pt x="1985476" y="59113"/>
                  <a:pt x="1675987" y="5187"/>
                </a:cubicBezTo>
                <a:cubicBezTo>
                  <a:pt x="1366498" y="-48739"/>
                  <a:pt x="1249267" y="333433"/>
                  <a:pt x="986670" y="427218"/>
                </a:cubicBezTo>
                <a:cubicBezTo>
                  <a:pt x="724073" y="521003"/>
                  <a:pt x="151987" y="443630"/>
                  <a:pt x="100406" y="567895"/>
                </a:cubicBezTo>
                <a:cubicBezTo>
                  <a:pt x="48825" y="692160"/>
                  <a:pt x="670147" y="980548"/>
                  <a:pt x="677181" y="1172806"/>
                </a:cubicBezTo>
                <a:cubicBezTo>
                  <a:pt x="684215" y="1365064"/>
                  <a:pt x="130886" y="1486984"/>
                  <a:pt x="142609" y="1721446"/>
                </a:cubicBezTo>
                <a:cubicBezTo>
                  <a:pt x="154332" y="1955908"/>
                  <a:pt x="770965" y="2373249"/>
                  <a:pt x="747519" y="2579575"/>
                </a:cubicBezTo>
                <a:cubicBezTo>
                  <a:pt x="724073" y="2785901"/>
                  <a:pt x="39446" y="2746043"/>
                  <a:pt x="1932" y="2959403"/>
                </a:cubicBezTo>
                <a:cubicBezTo>
                  <a:pt x="-35582" y="3172763"/>
                  <a:pt x="484922" y="3641686"/>
                  <a:pt x="522436" y="3859735"/>
                </a:cubicBezTo>
                <a:cubicBezTo>
                  <a:pt x="559950" y="4077784"/>
                  <a:pt x="102750" y="4173913"/>
                  <a:pt x="227015" y="4267698"/>
                </a:cubicBezTo>
                <a:cubicBezTo>
                  <a:pt x="351280" y="4361483"/>
                  <a:pt x="1026529" y="4340382"/>
                  <a:pt x="1268024" y="4422443"/>
                </a:cubicBezTo>
                <a:cubicBezTo>
                  <a:pt x="1509519" y="4504504"/>
                  <a:pt x="1434492" y="4753033"/>
                  <a:pt x="1675987" y="4760067"/>
                </a:cubicBezTo>
                <a:cubicBezTo>
                  <a:pt x="1917482" y="4767101"/>
                  <a:pt x="2355925" y="4438855"/>
                  <a:pt x="2716996" y="4464646"/>
                </a:cubicBezTo>
                <a:cubicBezTo>
                  <a:pt x="3078067" y="4490437"/>
                  <a:pt x="3539957" y="4947637"/>
                  <a:pt x="3842412" y="4914812"/>
                </a:cubicBezTo>
                <a:cubicBezTo>
                  <a:pt x="4144867" y="4881987"/>
                  <a:pt x="4353538" y="4384929"/>
                  <a:pt x="4531729" y="4267698"/>
                </a:cubicBezTo>
                <a:cubicBezTo>
                  <a:pt x="4709920" y="4150467"/>
                  <a:pt x="4782602" y="4279421"/>
                  <a:pt x="4911556" y="4211427"/>
                </a:cubicBezTo>
                <a:cubicBezTo>
                  <a:pt x="5040510" y="4143433"/>
                  <a:pt x="5172981" y="4001584"/>
                  <a:pt x="5305452" y="3859735"/>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26370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animEffect transition="in" filter="fade">
                                      <p:cBhvr>
                                        <p:cTn id="27" dur="500"/>
                                        <p:tgtEl>
                                          <p:spTgt spid="103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2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28"/>
                                        </p:tgtEl>
                                        <p:attrNameLst>
                                          <p:attrName>style.visibility</p:attrName>
                                        </p:attrNameLst>
                                      </p:cBhvr>
                                      <p:to>
                                        <p:strVal val="visible"/>
                                      </p:to>
                                    </p:set>
                                    <p:animEffect transition="in" filter="fade">
                                      <p:cBhvr>
                                        <p:cTn id="36" dur="500"/>
                                        <p:tgtEl>
                                          <p:spTgt spid="102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26"/>
                                        </p:tgtEl>
                                        <p:attrNameLst>
                                          <p:attrName>style.visibility</p:attrName>
                                        </p:attrNameLst>
                                      </p:cBhvr>
                                      <p:to>
                                        <p:strVal val="visible"/>
                                      </p:to>
                                    </p:set>
                                    <p:animEffect transition="in" filter="fade">
                                      <p:cBhvr>
                                        <p:cTn id="46" dur="500"/>
                                        <p:tgtEl>
                                          <p:spTgt spid="102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inVertical)">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3" grpId="0" animBg="1"/>
      <p:bldP spid="8"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10thworcester.org.uk/image/AkelaCubScoutLogo.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4293096"/>
            <a:ext cx="2673503" cy="26735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292080" y="3856692"/>
            <a:ext cx="3096344" cy="584775"/>
          </a:xfrm>
          <a:prstGeom prst="rect">
            <a:avLst/>
          </a:prstGeom>
          <a:noFill/>
        </p:spPr>
        <p:txBody>
          <a:bodyPr wrap="square" rtlCol="0">
            <a:spAutoFit/>
          </a:bodyPr>
          <a:lstStyle/>
          <a:p>
            <a:r>
              <a:rPr lang="en-GB" sz="3200" dirty="0" smtClean="0">
                <a:solidFill>
                  <a:srgbClr val="FF9900"/>
                </a:solidFill>
                <a:latin typeface="Apple Boy BTN" pitchFamily="34" charset="0"/>
              </a:rPr>
              <a:t>Tiree Cub Scouts</a:t>
            </a:r>
            <a:endParaRPr lang="en-GB" sz="3200" dirty="0">
              <a:solidFill>
                <a:srgbClr val="FF9900"/>
              </a:solidFill>
              <a:latin typeface="Apple Boy BTN" pitchFamily="34" charset="0"/>
            </a:endParaRPr>
          </a:p>
        </p:txBody>
      </p:sp>
      <p:sp>
        <p:nvSpPr>
          <p:cNvPr id="5" name="Freeform 4"/>
          <p:cNvSpPr/>
          <p:nvPr/>
        </p:nvSpPr>
        <p:spPr>
          <a:xfrm>
            <a:off x="3943705" y="3140968"/>
            <a:ext cx="5793093" cy="4696004"/>
          </a:xfrm>
          <a:custGeom>
            <a:avLst/>
            <a:gdLst>
              <a:gd name="connsiteX0" fmla="*/ 5033437 w 5793093"/>
              <a:gd name="connsiteY0" fmla="*/ 1472517 h 4696004"/>
              <a:gd name="connsiteX1" fmla="*/ 3542262 w 5793093"/>
              <a:gd name="connsiteY1" fmla="*/ 164222 h 4696004"/>
              <a:gd name="connsiteX2" fmla="*/ 3134299 w 5793093"/>
              <a:gd name="connsiteY2" fmla="*/ 670659 h 4696004"/>
              <a:gd name="connsiteX3" fmla="*/ 1797868 w 5793093"/>
              <a:gd name="connsiteY3" fmla="*/ 9477 h 4696004"/>
              <a:gd name="connsiteX4" fmla="*/ 1122619 w 5793093"/>
              <a:gd name="connsiteY4" fmla="*/ 1275569 h 4696004"/>
              <a:gd name="connsiteX5" fmla="*/ 11271 w 5793093"/>
              <a:gd name="connsiteY5" fmla="*/ 1570991 h 4696004"/>
              <a:gd name="connsiteX6" fmla="*/ 1868207 w 5793093"/>
              <a:gd name="connsiteY6" fmla="*/ 2752677 h 4696004"/>
              <a:gd name="connsiteX7" fmla="*/ 911603 w 5793093"/>
              <a:gd name="connsiteY7" fmla="*/ 3568603 h 4696004"/>
              <a:gd name="connsiteX8" fmla="*/ 1629056 w 5793093"/>
              <a:gd name="connsiteY8" fmla="*/ 4117243 h 4696004"/>
              <a:gd name="connsiteX9" fmla="*/ 1629056 w 5793093"/>
              <a:gd name="connsiteY9" fmla="*/ 4595545 h 4696004"/>
              <a:gd name="connsiteX10" fmla="*/ 2810742 w 5793093"/>
              <a:gd name="connsiteY10" fmla="*/ 4595545 h 4696004"/>
              <a:gd name="connsiteX11" fmla="*/ 3893954 w 5793093"/>
              <a:gd name="connsiteY11" fmla="*/ 4679951 h 4696004"/>
              <a:gd name="connsiteX12" fmla="*/ 4541068 w 5793093"/>
              <a:gd name="connsiteY12" fmla="*/ 4229785 h 4696004"/>
              <a:gd name="connsiteX13" fmla="*/ 5272588 w 5793093"/>
              <a:gd name="connsiteY13" fmla="*/ 4412665 h 4696004"/>
              <a:gd name="connsiteX14" fmla="*/ 5793093 w 5793093"/>
              <a:gd name="connsiteY14" fmla="*/ 3385723 h 46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93093" h="4696004">
                <a:moveTo>
                  <a:pt x="5033437" y="1472517"/>
                </a:moveTo>
                <a:cubicBezTo>
                  <a:pt x="4446111" y="885191"/>
                  <a:pt x="3858785" y="297865"/>
                  <a:pt x="3542262" y="164222"/>
                </a:cubicBezTo>
                <a:cubicBezTo>
                  <a:pt x="3225739" y="30579"/>
                  <a:pt x="3425031" y="696450"/>
                  <a:pt x="3134299" y="670659"/>
                </a:cubicBezTo>
                <a:cubicBezTo>
                  <a:pt x="2843567" y="644868"/>
                  <a:pt x="2133148" y="-91341"/>
                  <a:pt x="1797868" y="9477"/>
                </a:cubicBezTo>
                <a:cubicBezTo>
                  <a:pt x="1462588" y="110295"/>
                  <a:pt x="1420385" y="1015317"/>
                  <a:pt x="1122619" y="1275569"/>
                </a:cubicBezTo>
                <a:cubicBezTo>
                  <a:pt x="824853" y="1535821"/>
                  <a:pt x="-112994" y="1324806"/>
                  <a:pt x="11271" y="1570991"/>
                </a:cubicBezTo>
                <a:cubicBezTo>
                  <a:pt x="135536" y="1817176"/>
                  <a:pt x="1718152" y="2419742"/>
                  <a:pt x="1868207" y="2752677"/>
                </a:cubicBezTo>
                <a:cubicBezTo>
                  <a:pt x="2018262" y="3085612"/>
                  <a:pt x="951461" y="3341175"/>
                  <a:pt x="911603" y="3568603"/>
                </a:cubicBezTo>
                <a:cubicBezTo>
                  <a:pt x="871745" y="3796031"/>
                  <a:pt x="1509481" y="3946086"/>
                  <a:pt x="1629056" y="4117243"/>
                </a:cubicBezTo>
                <a:cubicBezTo>
                  <a:pt x="1748631" y="4288400"/>
                  <a:pt x="1432108" y="4515828"/>
                  <a:pt x="1629056" y="4595545"/>
                </a:cubicBezTo>
                <a:cubicBezTo>
                  <a:pt x="1826004" y="4675262"/>
                  <a:pt x="2433259" y="4581477"/>
                  <a:pt x="2810742" y="4595545"/>
                </a:cubicBezTo>
                <a:cubicBezTo>
                  <a:pt x="3188225" y="4609613"/>
                  <a:pt x="3605566" y="4740911"/>
                  <a:pt x="3893954" y="4679951"/>
                </a:cubicBezTo>
                <a:cubicBezTo>
                  <a:pt x="4182342" y="4618991"/>
                  <a:pt x="4311296" y="4274333"/>
                  <a:pt x="4541068" y="4229785"/>
                </a:cubicBezTo>
                <a:cubicBezTo>
                  <a:pt x="4770840" y="4185237"/>
                  <a:pt x="5063917" y="4553342"/>
                  <a:pt x="5272588" y="4412665"/>
                </a:cubicBezTo>
                <a:cubicBezTo>
                  <a:pt x="5481259" y="4271988"/>
                  <a:pt x="5637176" y="3828855"/>
                  <a:pt x="5793093" y="338572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2" name="Picture 4" descr="http://iyms.info/iyms/wp-content/uploads/2012/02/HEALTH-IMAGE-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52254"/>
            <a:ext cx="3168545" cy="29017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362" y="4653136"/>
            <a:ext cx="3528392" cy="523220"/>
          </a:xfrm>
          <a:prstGeom prst="rect">
            <a:avLst/>
          </a:prstGeom>
          <a:noFill/>
        </p:spPr>
        <p:txBody>
          <a:bodyPr wrap="square" rtlCol="0">
            <a:spAutoFit/>
          </a:bodyPr>
          <a:lstStyle/>
          <a:p>
            <a:pPr algn="ctr"/>
            <a:r>
              <a:rPr lang="en-GB" sz="2800" dirty="0" smtClean="0">
                <a:solidFill>
                  <a:srgbClr val="0070C0"/>
                </a:solidFill>
                <a:latin typeface="Apple Boy BTN" pitchFamily="34" charset="0"/>
              </a:rPr>
              <a:t>Creating healthy lives</a:t>
            </a:r>
            <a:endParaRPr lang="en-GB" sz="2800" dirty="0">
              <a:solidFill>
                <a:srgbClr val="0070C0"/>
              </a:solidFill>
              <a:latin typeface="Apple Boy BTN" pitchFamily="34" charset="0"/>
            </a:endParaRPr>
          </a:p>
        </p:txBody>
      </p:sp>
      <p:sp>
        <p:nvSpPr>
          <p:cNvPr id="7" name="Freeform 6"/>
          <p:cNvSpPr/>
          <p:nvPr/>
        </p:nvSpPr>
        <p:spPr>
          <a:xfrm>
            <a:off x="-506437" y="858091"/>
            <a:ext cx="5403251" cy="5585443"/>
          </a:xfrm>
          <a:custGeom>
            <a:avLst/>
            <a:gdLst>
              <a:gd name="connsiteX0" fmla="*/ 506437 w 5403251"/>
              <a:gd name="connsiteY0" fmla="*/ 787829 h 5585443"/>
              <a:gd name="connsiteX1" fmla="*/ 1969477 w 5403251"/>
              <a:gd name="connsiteY1" fmla="*/ 98512 h 5585443"/>
              <a:gd name="connsiteX2" fmla="*/ 2377440 w 5403251"/>
              <a:gd name="connsiteY2" fmla="*/ 56309 h 5585443"/>
              <a:gd name="connsiteX3" fmla="*/ 2771335 w 5403251"/>
              <a:gd name="connsiteY3" fmla="*/ 590881 h 5585443"/>
              <a:gd name="connsiteX4" fmla="*/ 3840480 w 5403251"/>
              <a:gd name="connsiteY4" fmla="*/ 281392 h 5585443"/>
              <a:gd name="connsiteX5" fmla="*/ 4262511 w 5403251"/>
              <a:gd name="connsiteY5" fmla="*/ 1561552 h 5585443"/>
              <a:gd name="connsiteX6" fmla="*/ 5401994 w 5403251"/>
              <a:gd name="connsiteY6" fmla="*/ 1716297 h 5585443"/>
              <a:gd name="connsiteX7" fmla="*/ 4023360 w 5403251"/>
              <a:gd name="connsiteY7" fmla="*/ 2686967 h 5585443"/>
              <a:gd name="connsiteX8" fmla="*/ 5176911 w 5403251"/>
              <a:gd name="connsiteY8" fmla="*/ 3277811 h 5585443"/>
              <a:gd name="connsiteX9" fmla="*/ 4572000 w 5403251"/>
              <a:gd name="connsiteY9" fmla="*/ 3854586 h 5585443"/>
              <a:gd name="connsiteX10" fmla="*/ 4937760 w 5403251"/>
              <a:gd name="connsiteY10" fmla="*/ 4937798 h 5585443"/>
              <a:gd name="connsiteX11" fmla="*/ 3010486 w 5403251"/>
              <a:gd name="connsiteY11" fmla="*/ 4740851 h 5585443"/>
              <a:gd name="connsiteX12" fmla="*/ 2405575 w 5403251"/>
              <a:gd name="connsiteY12" fmla="*/ 5584912 h 5585443"/>
              <a:gd name="connsiteX13" fmla="*/ 1730326 w 5403251"/>
              <a:gd name="connsiteY13" fmla="*/ 4600174 h 5585443"/>
              <a:gd name="connsiteX14" fmla="*/ 1167619 w 5403251"/>
              <a:gd name="connsiteY14" fmla="*/ 5289491 h 5585443"/>
              <a:gd name="connsiteX15" fmla="*/ 829994 w 5403251"/>
              <a:gd name="connsiteY15" fmla="*/ 4501700 h 5585443"/>
              <a:gd name="connsiteX16" fmla="*/ 154745 w 5403251"/>
              <a:gd name="connsiteY16" fmla="*/ 4417294 h 5585443"/>
              <a:gd name="connsiteX17" fmla="*/ 0 w 5403251"/>
              <a:gd name="connsiteY17" fmla="*/ 4389158 h 558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03251" h="5585443">
                <a:moveTo>
                  <a:pt x="506437" y="787829"/>
                </a:moveTo>
                <a:cubicBezTo>
                  <a:pt x="1082040" y="504130"/>
                  <a:pt x="1657643" y="220432"/>
                  <a:pt x="1969477" y="98512"/>
                </a:cubicBezTo>
                <a:cubicBezTo>
                  <a:pt x="2281311" y="-23408"/>
                  <a:pt x="2243797" y="-25753"/>
                  <a:pt x="2377440" y="56309"/>
                </a:cubicBezTo>
                <a:cubicBezTo>
                  <a:pt x="2511083" y="138370"/>
                  <a:pt x="2527495" y="553367"/>
                  <a:pt x="2771335" y="590881"/>
                </a:cubicBezTo>
                <a:cubicBezTo>
                  <a:pt x="3015175" y="628395"/>
                  <a:pt x="3591951" y="119613"/>
                  <a:pt x="3840480" y="281392"/>
                </a:cubicBezTo>
                <a:cubicBezTo>
                  <a:pt x="4089009" y="443171"/>
                  <a:pt x="4002259" y="1322401"/>
                  <a:pt x="4262511" y="1561552"/>
                </a:cubicBezTo>
                <a:cubicBezTo>
                  <a:pt x="4522763" y="1800703"/>
                  <a:pt x="5441853" y="1528728"/>
                  <a:pt x="5401994" y="1716297"/>
                </a:cubicBezTo>
                <a:cubicBezTo>
                  <a:pt x="5362135" y="1903866"/>
                  <a:pt x="4060874" y="2426715"/>
                  <a:pt x="4023360" y="2686967"/>
                </a:cubicBezTo>
                <a:cubicBezTo>
                  <a:pt x="3985846" y="2947219"/>
                  <a:pt x="5085471" y="3083208"/>
                  <a:pt x="5176911" y="3277811"/>
                </a:cubicBezTo>
                <a:cubicBezTo>
                  <a:pt x="5268351" y="3472414"/>
                  <a:pt x="4611858" y="3577922"/>
                  <a:pt x="4572000" y="3854586"/>
                </a:cubicBezTo>
                <a:cubicBezTo>
                  <a:pt x="4532142" y="4131250"/>
                  <a:pt x="5198012" y="4790087"/>
                  <a:pt x="4937760" y="4937798"/>
                </a:cubicBezTo>
                <a:cubicBezTo>
                  <a:pt x="4677508" y="5085509"/>
                  <a:pt x="3432517" y="4632999"/>
                  <a:pt x="3010486" y="4740851"/>
                </a:cubicBezTo>
                <a:cubicBezTo>
                  <a:pt x="2588455" y="4848703"/>
                  <a:pt x="2618935" y="5608358"/>
                  <a:pt x="2405575" y="5584912"/>
                </a:cubicBezTo>
                <a:cubicBezTo>
                  <a:pt x="2192215" y="5561466"/>
                  <a:pt x="1936652" y="4649411"/>
                  <a:pt x="1730326" y="4600174"/>
                </a:cubicBezTo>
                <a:cubicBezTo>
                  <a:pt x="1524000" y="4550937"/>
                  <a:pt x="1317674" y="5305903"/>
                  <a:pt x="1167619" y="5289491"/>
                </a:cubicBezTo>
                <a:cubicBezTo>
                  <a:pt x="1017564" y="5273079"/>
                  <a:pt x="998806" y="4647066"/>
                  <a:pt x="829994" y="4501700"/>
                </a:cubicBezTo>
                <a:cubicBezTo>
                  <a:pt x="661182" y="4356334"/>
                  <a:pt x="293077" y="4436051"/>
                  <a:pt x="154745" y="4417294"/>
                </a:cubicBezTo>
                <a:cubicBezTo>
                  <a:pt x="16413" y="4398537"/>
                  <a:pt x="8206" y="4393847"/>
                  <a:pt x="0" y="438915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551839" y="188640"/>
            <a:ext cx="5441202" cy="584775"/>
          </a:xfrm>
          <a:prstGeom prst="rect">
            <a:avLst/>
          </a:prstGeom>
          <a:noFill/>
        </p:spPr>
        <p:txBody>
          <a:bodyPr wrap="square" rtlCol="0">
            <a:spAutoFit/>
          </a:bodyPr>
          <a:lstStyle/>
          <a:p>
            <a:pPr algn="ctr"/>
            <a:r>
              <a:rPr lang="en-GB" sz="3200" i="1" dirty="0">
                <a:solidFill>
                  <a:srgbClr val="0070C0"/>
                </a:solidFill>
              </a:rPr>
              <a:t>A Vision For the future</a:t>
            </a:r>
            <a:endParaRPr lang="en-GB" sz="3200" dirty="0"/>
          </a:p>
        </p:txBody>
      </p:sp>
      <p:sp>
        <p:nvSpPr>
          <p:cNvPr id="2" name="Freeform 1"/>
          <p:cNvSpPr/>
          <p:nvPr/>
        </p:nvSpPr>
        <p:spPr>
          <a:xfrm>
            <a:off x="6038868" y="169794"/>
            <a:ext cx="3534137" cy="3840723"/>
          </a:xfrm>
          <a:custGeom>
            <a:avLst/>
            <a:gdLst>
              <a:gd name="connsiteX0" fmla="*/ 1111571 w 3534137"/>
              <a:gd name="connsiteY0" fmla="*/ 0 h 3840723"/>
              <a:gd name="connsiteX1" fmla="*/ 7166 w 3534137"/>
              <a:gd name="connsiteY1" fmla="*/ 1068779 h 3840723"/>
              <a:gd name="connsiteX2" fmla="*/ 612807 w 3534137"/>
              <a:gd name="connsiteY2" fmla="*/ 1353787 h 3840723"/>
              <a:gd name="connsiteX3" fmla="*/ 137794 w 3534137"/>
              <a:gd name="connsiteY3" fmla="*/ 2137559 h 3840723"/>
              <a:gd name="connsiteX4" fmla="*/ 767187 w 3534137"/>
              <a:gd name="connsiteY4" fmla="*/ 2683824 h 3840723"/>
              <a:gd name="connsiteX5" fmla="*/ 280298 w 3534137"/>
              <a:gd name="connsiteY5" fmla="*/ 3408218 h 3840723"/>
              <a:gd name="connsiteX6" fmla="*/ 897815 w 3534137"/>
              <a:gd name="connsiteY6" fmla="*/ 3610099 h 3840723"/>
              <a:gd name="connsiteX7" fmla="*/ 1182823 w 3534137"/>
              <a:gd name="connsiteY7" fmla="*/ 2945081 h 3840723"/>
              <a:gd name="connsiteX8" fmla="*/ 1657836 w 3534137"/>
              <a:gd name="connsiteY8" fmla="*/ 2422566 h 3840723"/>
              <a:gd name="connsiteX9" fmla="*/ 1693462 w 3534137"/>
              <a:gd name="connsiteY9" fmla="*/ 3099460 h 3840723"/>
              <a:gd name="connsiteX10" fmla="*/ 1776589 w 3534137"/>
              <a:gd name="connsiteY10" fmla="*/ 3348842 h 3840723"/>
              <a:gd name="connsiteX11" fmla="*/ 2358480 w 3534137"/>
              <a:gd name="connsiteY11" fmla="*/ 3123211 h 3840723"/>
              <a:gd name="connsiteX12" fmla="*/ 2797867 w 3534137"/>
              <a:gd name="connsiteY12" fmla="*/ 3004457 h 3840723"/>
              <a:gd name="connsiteX13" fmla="*/ 2595987 w 3534137"/>
              <a:gd name="connsiteY13" fmla="*/ 3550722 h 3840723"/>
              <a:gd name="connsiteX14" fmla="*/ 2857244 w 3534137"/>
              <a:gd name="connsiteY14" fmla="*/ 3823855 h 3840723"/>
              <a:gd name="connsiteX15" fmla="*/ 3142252 w 3534137"/>
              <a:gd name="connsiteY15" fmla="*/ 3657600 h 3840723"/>
              <a:gd name="connsiteX16" fmla="*/ 3534137 w 3534137"/>
              <a:gd name="connsiteY16" fmla="*/ 2422566 h 3840723"/>
              <a:gd name="connsiteX17" fmla="*/ 3534137 w 3534137"/>
              <a:gd name="connsiteY17" fmla="*/ 2422566 h 384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34137" h="3840723">
                <a:moveTo>
                  <a:pt x="1111571" y="0"/>
                </a:moveTo>
                <a:cubicBezTo>
                  <a:pt x="600932" y="421574"/>
                  <a:pt x="90293" y="843148"/>
                  <a:pt x="7166" y="1068779"/>
                </a:cubicBezTo>
                <a:cubicBezTo>
                  <a:pt x="-75961" y="1294410"/>
                  <a:pt x="591036" y="1175657"/>
                  <a:pt x="612807" y="1353787"/>
                </a:cubicBezTo>
                <a:cubicBezTo>
                  <a:pt x="634578" y="1531917"/>
                  <a:pt x="112064" y="1915886"/>
                  <a:pt x="137794" y="2137559"/>
                </a:cubicBezTo>
                <a:cubicBezTo>
                  <a:pt x="163524" y="2359232"/>
                  <a:pt x="743436" y="2472048"/>
                  <a:pt x="767187" y="2683824"/>
                </a:cubicBezTo>
                <a:cubicBezTo>
                  <a:pt x="790938" y="2895600"/>
                  <a:pt x="258527" y="3253839"/>
                  <a:pt x="280298" y="3408218"/>
                </a:cubicBezTo>
                <a:cubicBezTo>
                  <a:pt x="302069" y="3562597"/>
                  <a:pt x="747394" y="3687288"/>
                  <a:pt x="897815" y="3610099"/>
                </a:cubicBezTo>
                <a:cubicBezTo>
                  <a:pt x="1048236" y="3532910"/>
                  <a:pt x="1056153" y="3143003"/>
                  <a:pt x="1182823" y="2945081"/>
                </a:cubicBezTo>
                <a:cubicBezTo>
                  <a:pt x="1309493" y="2747159"/>
                  <a:pt x="1572730" y="2396836"/>
                  <a:pt x="1657836" y="2422566"/>
                </a:cubicBezTo>
                <a:cubicBezTo>
                  <a:pt x="1742942" y="2448296"/>
                  <a:pt x="1673670" y="2945081"/>
                  <a:pt x="1693462" y="3099460"/>
                </a:cubicBezTo>
                <a:cubicBezTo>
                  <a:pt x="1713254" y="3253839"/>
                  <a:pt x="1665753" y="3344883"/>
                  <a:pt x="1776589" y="3348842"/>
                </a:cubicBezTo>
                <a:cubicBezTo>
                  <a:pt x="1887425" y="3352801"/>
                  <a:pt x="2188267" y="3180608"/>
                  <a:pt x="2358480" y="3123211"/>
                </a:cubicBezTo>
                <a:cubicBezTo>
                  <a:pt x="2528693" y="3065814"/>
                  <a:pt x="2758282" y="2933205"/>
                  <a:pt x="2797867" y="3004457"/>
                </a:cubicBezTo>
                <a:cubicBezTo>
                  <a:pt x="2837452" y="3075709"/>
                  <a:pt x="2586091" y="3414156"/>
                  <a:pt x="2595987" y="3550722"/>
                </a:cubicBezTo>
                <a:cubicBezTo>
                  <a:pt x="2605883" y="3687288"/>
                  <a:pt x="2766200" y="3806042"/>
                  <a:pt x="2857244" y="3823855"/>
                </a:cubicBezTo>
                <a:cubicBezTo>
                  <a:pt x="2948288" y="3841668"/>
                  <a:pt x="3029436" y="3891148"/>
                  <a:pt x="3142252" y="3657600"/>
                </a:cubicBezTo>
                <a:cubicBezTo>
                  <a:pt x="3255068" y="3424052"/>
                  <a:pt x="3534137" y="2422566"/>
                  <a:pt x="3534137" y="2422566"/>
                </a:cubicBezTo>
                <a:lnTo>
                  <a:pt x="3534137" y="2422566"/>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GB"/>
          </a:p>
        </p:txBody>
      </p:sp>
      <p:sp>
        <p:nvSpPr>
          <p:cNvPr id="10" name="TextBox 9"/>
          <p:cNvSpPr txBox="1"/>
          <p:nvPr/>
        </p:nvSpPr>
        <p:spPr>
          <a:xfrm>
            <a:off x="6372200" y="381037"/>
            <a:ext cx="3096344" cy="954107"/>
          </a:xfrm>
          <a:prstGeom prst="rect">
            <a:avLst/>
          </a:prstGeom>
          <a:noFill/>
        </p:spPr>
        <p:txBody>
          <a:bodyPr wrap="square" rtlCol="0">
            <a:spAutoFit/>
          </a:bodyPr>
          <a:lstStyle/>
          <a:p>
            <a:pPr algn="ctr"/>
            <a:r>
              <a:rPr lang="en-GB" sz="2800" dirty="0" smtClean="0">
                <a:solidFill>
                  <a:srgbClr val="FF0066"/>
                </a:solidFill>
                <a:latin typeface="Apple Boy BTN" pitchFamily="34" charset="0"/>
              </a:rPr>
              <a:t>Inter-island working</a:t>
            </a:r>
            <a:endParaRPr lang="en-GB" sz="2800" dirty="0">
              <a:solidFill>
                <a:srgbClr val="FF0066"/>
              </a:solidFill>
              <a:latin typeface="Apple Boy BTN" pitchFamily="34" charset="0"/>
            </a:endParaRPr>
          </a:p>
        </p:txBody>
      </p:sp>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9258" t="38994" r="59326" b="35635"/>
          <a:stretch/>
        </p:blipFill>
        <p:spPr bwMode="auto">
          <a:xfrm>
            <a:off x="6993041" y="1335144"/>
            <a:ext cx="1994520" cy="132849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27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fade">
                                      <p:cBhvr>
                                        <p:cTn id="19" dur="1000"/>
                                        <p:tgtEl>
                                          <p:spTgt spid="2052"/>
                                        </p:tgtEl>
                                      </p:cBhvr>
                                    </p:animEffect>
                                    <p:anim calcmode="lin" valueType="num">
                                      <p:cBhvr>
                                        <p:cTn id="20" dur="1000" fill="hold"/>
                                        <p:tgtEl>
                                          <p:spTgt spid="2052"/>
                                        </p:tgtEl>
                                        <p:attrNameLst>
                                          <p:attrName>ppt_x</p:attrName>
                                        </p:attrNameLst>
                                      </p:cBhvr>
                                      <p:tavLst>
                                        <p:tav tm="0">
                                          <p:val>
                                            <p:strVal val="#ppt_x"/>
                                          </p:val>
                                        </p:tav>
                                        <p:tav tm="100000">
                                          <p:val>
                                            <p:strVal val="#ppt_x"/>
                                          </p:val>
                                        </p:tav>
                                      </p:tavLst>
                                    </p:anim>
                                    <p:anim calcmode="lin" valueType="num">
                                      <p:cBhvr>
                                        <p:cTn id="21"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down)">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barn(inVertical)">
                                      <p:cBhvr>
                                        <p:cTn id="41" dur="500"/>
                                        <p:tgtEl>
                                          <p:spTgt spid="1026"/>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nodeType="clickEffect">
                                  <p:stCondLst>
                                    <p:cond delay="0"/>
                                  </p:stCondLst>
                                  <p:childTnLst>
                                    <p:set>
                                      <p:cBhvr>
                                        <p:cTn id="58" dur="1" fill="hold">
                                          <p:stCondLst>
                                            <p:cond delay="0"/>
                                          </p:stCondLst>
                                        </p:cTn>
                                        <p:tgtEl>
                                          <p:spTgt spid="2050"/>
                                        </p:tgtEl>
                                        <p:attrNameLst>
                                          <p:attrName>style.visibility</p:attrName>
                                        </p:attrNameLst>
                                      </p:cBhvr>
                                      <p:to>
                                        <p:strVal val="visible"/>
                                      </p:to>
                                    </p:set>
                                    <p:animEffect transition="in" filter="circle(in)">
                                      <p:cBhvr>
                                        <p:cTn id="59"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p:bldP spid="2"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ergencharter.org/middlehigh/media/k2/items/cache/c82e68ecc91a6115905b52a4dab0ec5b_XL.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1918934"/>
            <a:ext cx="3624337" cy="27182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541" y="980728"/>
            <a:ext cx="4488433" cy="1077218"/>
          </a:xfrm>
          <a:prstGeom prst="rect">
            <a:avLst/>
          </a:prstGeom>
          <a:noFill/>
        </p:spPr>
        <p:txBody>
          <a:bodyPr wrap="square" rtlCol="0">
            <a:spAutoFit/>
          </a:bodyPr>
          <a:lstStyle/>
          <a:p>
            <a:pPr algn="ctr"/>
            <a:r>
              <a:rPr lang="en-GB" sz="3200" dirty="0" smtClean="0">
                <a:solidFill>
                  <a:srgbClr val="FF0000"/>
                </a:solidFill>
                <a:latin typeface="Apple Boy BTN" pitchFamily="34" charset="0"/>
              </a:rPr>
              <a:t>Continue Annual Careers day</a:t>
            </a:r>
            <a:endParaRPr lang="en-GB" sz="3200" dirty="0">
              <a:solidFill>
                <a:srgbClr val="FF0000"/>
              </a:solidFill>
              <a:latin typeface="Apple Boy BTN" pitchFamily="34" charset="0"/>
            </a:endParaRPr>
          </a:p>
        </p:txBody>
      </p:sp>
      <p:sp>
        <p:nvSpPr>
          <p:cNvPr id="5" name="Freeform 4"/>
          <p:cNvSpPr/>
          <p:nvPr/>
        </p:nvSpPr>
        <p:spPr>
          <a:xfrm>
            <a:off x="-182880" y="236953"/>
            <a:ext cx="5296113" cy="5588402"/>
          </a:xfrm>
          <a:custGeom>
            <a:avLst/>
            <a:gdLst>
              <a:gd name="connsiteX0" fmla="*/ 154745 w 5296113"/>
              <a:gd name="connsiteY0" fmla="*/ 804056 h 5588402"/>
              <a:gd name="connsiteX1" fmla="*/ 1069145 w 5296113"/>
              <a:gd name="connsiteY1" fmla="*/ 311687 h 5588402"/>
              <a:gd name="connsiteX2" fmla="*/ 1406769 w 5296113"/>
              <a:gd name="connsiteY2" fmla="*/ 593041 h 5588402"/>
              <a:gd name="connsiteX3" fmla="*/ 2250831 w 5296113"/>
              <a:gd name="connsiteY3" fmla="*/ 30333 h 5588402"/>
              <a:gd name="connsiteX4" fmla="*/ 3137095 w 5296113"/>
              <a:gd name="connsiteY4" fmla="*/ 452364 h 5588402"/>
              <a:gd name="connsiteX5" fmla="*/ 4403188 w 5296113"/>
              <a:gd name="connsiteY5" fmla="*/ 30333 h 5588402"/>
              <a:gd name="connsiteX6" fmla="*/ 4825218 w 5296113"/>
              <a:gd name="connsiteY6" fmla="*/ 1465238 h 5588402"/>
              <a:gd name="connsiteX7" fmla="*/ 3995225 w 5296113"/>
              <a:gd name="connsiteY7" fmla="*/ 1732524 h 5588402"/>
              <a:gd name="connsiteX8" fmla="*/ 4684542 w 5296113"/>
              <a:gd name="connsiteY8" fmla="*/ 2604721 h 5588402"/>
              <a:gd name="connsiteX9" fmla="*/ 4164037 w 5296113"/>
              <a:gd name="connsiteY9" fmla="*/ 2970481 h 5588402"/>
              <a:gd name="connsiteX10" fmla="*/ 5289452 w 5296113"/>
              <a:gd name="connsiteY10" fmla="*/ 4208438 h 5588402"/>
              <a:gd name="connsiteX11" fmla="*/ 3545058 w 5296113"/>
              <a:gd name="connsiteY11" fmla="*/ 4419453 h 5588402"/>
              <a:gd name="connsiteX12" fmla="*/ 2785403 w 5296113"/>
              <a:gd name="connsiteY12" fmla="*/ 5122838 h 5588402"/>
              <a:gd name="connsiteX13" fmla="*/ 2391508 w 5296113"/>
              <a:gd name="connsiteY13" fmla="*/ 4644536 h 5588402"/>
              <a:gd name="connsiteX14" fmla="*/ 1589649 w 5296113"/>
              <a:gd name="connsiteY14" fmla="*/ 5587072 h 5588402"/>
              <a:gd name="connsiteX15" fmla="*/ 717452 w 5296113"/>
              <a:gd name="connsiteY15" fmla="*/ 4855552 h 5588402"/>
              <a:gd name="connsiteX16" fmla="*/ 0 w 5296113"/>
              <a:gd name="connsiteY16" fmla="*/ 5024364 h 5588402"/>
              <a:gd name="connsiteX17" fmla="*/ 0 w 5296113"/>
              <a:gd name="connsiteY17" fmla="*/ 5024364 h 558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96113" h="5588402">
                <a:moveTo>
                  <a:pt x="154745" y="804056"/>
                </a:moveTo>
                <a:cubicBezTo>
                  <a:pt x="507609" y="575456"/>
                  <a:pt x="860474" y="346856"/>
                  <a:pt x="1069145" y="311687"/>
                </a:cubicBezTo>
                <a:cubicBezTo>
                  <a:pt x="1277816" y="276518"/>
                  <a:pt x="1209821" y="639933"/>
                  <a:pt x="1406769" y="593041"/>
                </a:cubicBezTo>
                <a:cubicBezTo>
                  <a:pt x="1603717" y="546149"/>
                  <a:pt x="1962443" y="53779"/>
                  <a:pt x="2250831" y="30333"/>
                </a:cubicBezTo>
                <a:cubicBezTo>
                  <a:pt x="2539219" y="6887"/>
                  <a:pt x="2778369" y="452364"/>
                  <a:pt x="3137095" y="452364"/>
                </a:cubicBezTo>
                <a:cubicBezTo>
                  <a:pt x="3495821" y="452364"/>
                  <a:pt x="4121834" y="-138479"/>
                  <a:pt x="4403188" y="30333"/>
                </a:cubicBezTo>
                <a:cubicBezTo>
                  <a:pt x="4684542" y="199145"/>
                  <a:pt x="4893212" y="1181540"/>
                  <a:pt x="4825218" y="1465238"/>
                </a:cubicBezTo>
                <a:cubicBezTo>
                  <a:pt x="4757224" y="1748936"/>
                  <a:pt x="4018671" y="1542610"/>
                  <a:pt x="3995225" y="1732524"/>
                </a:cubicBezTo>
                <a:cubicBezTo>
                  <a:pt x="3971779" y="1922438"/>
                  <a:pt x="4656407" y="2398395"/>
                  <a:pt x="4684542" y="2604721"/>
                </a:cubicBezTo>
                <a:cubicBezTo>
                  <a:pt x="4712677" y="2811047"/>
                  <a:pt x="4063219" y="2703195"/>
                  <a:pt x="4164037" y="2970481"/>
                </a:cubicBezTo>
                <a:cubicBezTo>
                  <a:pt x="4264855" y="3237767"/>
                  <a:pt x="5392615" y="3966943"/>
                  <a:pt x="5289452" y="4208438"/>
                </a:cubicBezTo>
                <a:cubicBezTo>
                  <a:pt x="5186289" y="4449933"/>
                  <a:pt x="3962399" y="4267053"/>
                  <a:pt x="3545058" y="4419453"/>
                </a:cubicBezTo>
                <a:cubicBezTo>
                  <a:pt x="3127717" y="4571853"/>
                  <a:pt x="2977661" y="5085324"/>
                  <a:pt x="2785403" y="5122838"/>
                </a:cubicBezTo>
                <a:cubicBezTo>
                  <a:pt x="2593145" y="5160352"/>
                  <a:pt x="2590800" y="4567164"/>
                  <a:pt x="2391508" y="4644536"/>
                </a:cubicBezTo>
                <a:cubicBezTo>
                  <a:pt x="2192216" y="4721908"/>
                  <a:pt x="1868658" y="5551903"/>
                  <a:pt x="1589649" y="5587072"/>
                </a:cubicBezTo>
                <a:cubicBezTo>
                  <a:pt x="1310640" y="5622241"/>
                  <a:pt x="982394" y="4949337"/>
                  <a:pt x="717452" y="4855552"/>
                </a:cubicBezTo>
                <a:cubicBezTo>
                  <a:pt x="452511" y="4761767"/>
                  <a:pt x="0" y="5024364"/>
                  <a:pt x="0" y="5024364"/>
                </a:cubicBezTo>
                <a:lnTo>
                  <a:pt x="0" y="5024364"/>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8" name="Picture 6" descr="http://wish-upon-a-ballet.com/wp-content/uploads/2012/03/Depositphotos_2523651_XXL.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6136" y="3387883"/>
            <a:ext cx="3149540" cy="3149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89198" y="2200842"/>
            <a:ext cx="3580810" cy="1077218"/>
          </a:xfrm>
          <a:prstGeom prst="rect">
            <a:avLst/>
          </a:prstGeom>
          <a:noFill/>
        </p:spPr>
        <p:txBody>
          <a:bodyPr wrap="square" rtlCol="0">
            <a:spAutoFit/>
          </a:bodyPr>
          <a:lstStyle/>
          <a:p>
            <a:pPr algn="ctr"/>
            <a:r>
              <a:rPr lang="en-GB" sz="3200" dirty="0" smtClean="0">
                <a:latin typeface="Apple Boy BTN" pitchFamily="34" charset="0"/>
              </a:rPr>
              <a:t>Fresh </a:t>
            </a:r>
            <a:r>
              <a:rPr lang="en-GB" sz="3200" dirty="0">
                <a:latin typeface="Apple Boy BTN" pitchFamily="34" charset="0"/>
              </a:rPr>
              <a:t>F</a:t>
            </a:r>
            <a:r>
              <a:rPr lang="en-GB" sz="3200" dirty="0" smtClean="0">
                <a:latin typeface="Apple Boy BTN" pitchFamily="34" charset="0"/>
              </a:rPr>
              <a:t>ridays Teen’s sports club set up!</a:t>
            </a:r>
            <a:endParaRPr lang="en-GB" sz="3200" dirty="0">
              <a:latin typeface="Apple Boy BTN" pitchFamily="34" charset="0"/>
            </a:endParaRPr>
          </a:p>
        </p:txBody>
      </p:sp>
      <p:sp>
        <p:nvSpPr>
          <p:cNvPr id="6" name="Freeform 5"/>
          <p:cNvSpPr/>
          <p:nvPr/>
        </p:nvSpPr>
        <p:spPr>
          <a:xfrm>
            <a:off x="4331071" y="1250702"/>
            <a:ext cx="5023944" cy="5586991"/>
          </a:xfrm>
          <a:custGeom>
            <a:avLst/>
            <a:gdLst>
              <a:gd name="connsiteX0" fmla="*/ 4953606 w 5023944"/>
              <a:gd name="connsiteY0" fmla="*/ 775046 h 5586991"/>
              <a:gd name="connsiteX1" fmla="*/ 2927858 w 5023944"/>
              <a:gd name="connsiteY1" fmla="*/ 1323 h 5586991"/>
              <a:gd name="connsiteX2" fmla="*/ 2632437 w 5023944"/>
              <a:gd name="connsiteY2" fmla="*/ 578098 h 5586991"/>
              <a:gd name="connsiteX3" fmla="*/ 1914984 w 5023944"/>
              <a:gd name="connsiteY3" fmla="*/ 127932 h 5586991"/>
              <a:gd name="connsiteX4" fmla="*/ 1324141 w 5023944"/>
              <a:gd name="connsiteY4" fmla="*/ 775046 h 5586991"/>
              <a:gd name="connsiteX5" fmla="*/ 648892 w 5023944"/>
              <a:gd name="connsiteY5" fmla="*/ 845384 h 5586991"/>
              <a:gd name="connsiteX6" fmla="*/ 1127194 w 5023944"/>
              <a:gd name="connsiteY6" fmla="*/ 1661310 h 5586991"/>
              <a:gd name="connsiteX7" fmla="*/ 508215 w 5023944"/>
              <a:gd name="connsiteY7" fmla="*/ 2238086 h 5586991"/>
              <a:gd name="connsiteX8" fmla="*/ 1296006 w 5023944"/>
              <a:gd name="connsiteY8" fmla="*/ 2758590 h 5586991"/>
              <a:gd name="connsiteX9" fmla="*/ 240929 w 5023944"/>
              <a:gd name="connsiteY9" fmla="*/ 3110283 h 5586991"/>
              <a:gd name="connsiteX10" fmla="*/ 803637 w 5023944"/>
              <a:gd name="connsiteY10" fmla="*/ 4137224 h 5586991"/>
              <a:gd name="connsiteX11" fmla="*/ 1778 w 5023944"/>
              <a:gd name="connsiteY11" fmla="*/ 4643661 h 5586991"/>
              <a:gd name="connsiteX12" fmla="*/ 1070923 w 5023944"/>
              <a:gd name="connsiteY12" fmla="*/ 5150098 h 5586991"/>
              <a:gd name="connsiteX13" fmla="*/ 1394480 w 5023944"/>
              <a:gd name="connsiteY13" fmla="*/ 5586196 h 5586991"/>
              <a:gd name="connsiteX14" fmla="*/ 2111932 w 5023944"/>
              <a:gd name="connsiteY14" fmla="*/ 5262640 h 5586991"/>
              <a:gd name="connsiteX15" fmla="*/ 2829384 w 5023944"/>
              <a:gd name="connsiteY15" fmla="*/ 5445520 h 5586991"/>
              <a:gd name="connsiteX16" fmla="*/ 3448363 w 5023944"/>
              <a:gd name="connsiteY16" fmla="*/ 5164166 h 5586991"/>
              <a:gd name="connsiteX17" fmla="*/ 4404966 w 5023944"/>
              <a:gd name="connsiteY17" fmla="*/ 5487723 h 5586991"/>
              <a:gd name="connsiteX18" fmla="*/ 5023944 w 5023944"/>
              <a:gd name="connsiteY18" fmla="*/ 5051624 h 5586991"/>
              <a:gd name="connsiteX19" fmla="*/ 5023944 w 5023944"/>
              <a:gd name="connsiteY19" fmla="*/ 5051624 h 558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23944" h="5586991">
                <a:moveTo>
                  <a:pt x="4953606" y="775046"/>
                </a:moveTo>
                <a:cubicBezTo>
                  <a:pt x="4134162" y="404597"/>
                  <a:pt x="3314719" y="34148"/>
                  <a:pt x="2927858" y="1323"/>
                </a:cubicBezTo>
                <a:cubicBezTo>
                  <a:pt x="2540997" y="-31502"/>
                  <a:pt x="2801249" y="556997"/>
                  <a:pt x="2632437" y="578098"/>
                </a:cubicBezTo>
                <a:cubicBezTo>
                  <a:pt x="2463625" y="599199"/>
                  <a:pt x="2133033" y="95107"/>
                  <a:pt x="1914984" y="127932"/>
                </a:cubicBezTo>
                <a:cubicBezTo>
                  <a:pt x="1696935" y="160757"/>
                  <a:pt x="1535156" y="655471"/>
                  <a:pt x="1324141" y="775046"/>
                </a:cubicBezTo>
                <a:cubicBezTo>
                  <a:pt x="1113126" y="894621"/>
                  <a:pt x="681716" y="697673"/>
                  <a:pt x="648892" y="845384"/>
                </a:cubicBezTo>
                <a:cubicBezTo>
                  <a:pt x="616068" y="993095"/>
                  <a:pt x="1150640" y="1429193"/>
                  <a:pt x="1127194" y="1661310"/>
                </a:cubicBezTo>
                <a:cubicBezTo>
                  <a:pt x="1103748" y="1893427"/>
                  <a:pt x="480080" y="2055206"/>
                  <a:pt x="508215" y="2238086"/>
                </a:cubicBezTo>
                <a:cubicBezTo>
                  <a:pt x="536350" y="2420966"/>
                  <a:pt x="1340554" y="2613224"/>
                  <a:pt x="1296006" y="2758590"/>
                </a:cubicBezTo>
                <a:cubicBezTo>
                  <a:pt x="1251458" y="2903956"/>
                  <a:pt x="322990" y="2880511"/>
                  <a:pt x="240929" y="3110283"/>
                </a:cubicBezTo>
                <a:cubicBezTo>
                  <a:pt x="158867" y="3340055"/>
                  <a:pt x="843495" y="3881661"/>
                  <a:pt x="803637" y="4137224"/>
                </a:cubicBezTo>
                <a:cubicBezTo>
                  <a:pt x="763779" y="4392787"/>
                  <a:pt x="-42770" y="4474849"/>
                  <a:pt x="1778" y="4643661"/>
                </a:cubicBezTo>
                <a:cubicBezTo>
                  <a:pt x="46326" y="4812473"/>
                  <a:pt x="838806" y="4993009"/>
                  <a:pt x="1070923" y="5150098"/>
                </a:cubicBezTo>
                <a:cubicBezTo>
                  <a:pt x="1303040" y="5307187"/>
                  <a:pt x="1220979" y="5567439"/>
                  <a:pt x="1394480" y="5586196"/>
                </a:cubicBezTo>
                <a:cubicBezTo>
                  <a:pt x="1567981" y="5604953"/>
                  <a:pt x="1872781" y="5286086"/>
                  <a:pt x="2111932" y="5262640"/>
                </a:cubicBezTo>
                <a:cubicBezTo>
                  <a:pt x="2351083" y="5239194"/>
                  <a:pt x="2606645" y="5461932"/>
                  <a:pt x="2829384" y="5445520"/>
                </a:cubicBezTo>
                <a:cubicBezTo>
                  <a:pt x="3052122" y="5429108"/>
                  <a:pt x="3185766" y="5157132"/>
                  <a:pt x="3448363" y="5164166"/>
                </a:cubicBezTo>
                <a:cubicBezTo>
                  <a:pt x="3710960" y="5171200"/>
                  <a:pt x="4142369" y="5506480"/>
                  <a:pt x="4404966" y="5487723"/>
                </a:cubicBezTo>
                <a:cubicBezTo>
                  <a:pt x="4667563" y="5468966"/>
                  <a:pt x="5023944" y="5051624"/>
                  <a:pt x="5023944" y="5051624"/>
                </a:cubicBezTo>
                <a:lnTo>
                  <a:pt x="5023944" y="505162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860032" y="332656"/>
            <a:ext cx="4085644" cy="861774"/>
          </a:xfrm>
          <a:prstGeom prst="rect">
            <a:avLst/>
          </a:prstGeom>
          <a:noFill/>
        </p:spPr>
        <p:txBody>
          <a:bodyPr wrap="square" rtlCol="0">
            <a:spAutoFit/>
          </a:bodyPr>
          <a:lstStyle/>
          <a:p>
            <a:r>
              <a:rPr lang="en-GB" sz="3200" i="1" dirty="0">
                <a:solidFill>
                  <a:srgbClr val="0070C0"/>
                </a:solidFill>
              </a:rPr>
              <a:t>A Vision For the future</a:t>
            </a:r>
            <a:endParaRPr lang="en-GB" sz="3200" dirty="0"/>
          </a:p>
          <a:p>
            <a:endParaRPr lang="en-GB" dirty="0"/>
          </a:p>
        </p:txBody>
      </p:sp>
    </p:spTree>
    <p:extLst>
      <p:ext uri="{BB962C8B-B14F-4D97-AF65-F5344CB8AC3E}">
        <p14:creationId xmlns:p14="http://schemas.microsoft.com/office/powerpoint/2010/main" val="222401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fade">
                                      <p:cBhvr>
                                        <p:cTn id="23" dur="1000"/>
                                        <p:tgtEl>
                                          <p:spTgt spid="3074"/>
                                        </p:tgtEl>
                                      </p:cBhvr>
                                    </p:animEffect>
                                    <p:anim calcmode="lin" valueType="num">
                                      <p:cBhvr>
                                        <p:cTn id="24" dur="1000" fill="hold"/>
                                        <p:tgtEl>
                                          <p:spTgt spid="3074"/>
                                        </p:tgtEl>
                                        <p:attrNameLst>
                                          <p:attrName>ppt_x</p:attrName>
                                        </p:attrNameLst>
                                      </p:cBhvr>
                                      <p:tavLst>
                                        <p:tav tm="0">
                                          <p:val>
                                            <p:strVal val="#ppt_x"/>
                                          </p:val>
                                        </p:tav>
                                        <p:tav tm="100000">
                                          <p:val>
                                            <p:strVal val="#ppt_x"/>
                                          </p:val>
                                        </p:tav>
                                      </p:tavLst>
                                    </p:anim>
                                    <p:anim calcmode="lin" valueType="num">
                                      <p:cBhvr>
                                        <p:cTn id="25"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inVertical)">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circle(in)">
                                      <p:cBhvr>
                                        <p:cTn id="35" dur="2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3078"/>
                                        </p:tgtEl>
                                        <p:attrNameLst>
                                          <p:attrName>style.visibility</p:attrName>
                                        </p:attrNameLst>
                                      </p:cBhvr>
                                      <p:to>
                                        <p:strVal val="visible"/>
                                      </p:to>
                                    </p:set>
                                    <p:animEffect transition="in" filter="barn(inVertical)">
                                      <p:cBhvr>
                                        <p:cTn id="40"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 Arrow 3"/>
          <p:cNvSpPr/>
          <p:nvPr/>
        </p:nvSpPr>
        <p:spPr>
          <a:xfrm rot="5400000">
            <a:off x="2757216" y="-2472139"/>
            <a:ext cx="1224073" cy="7388746"/>
          </a:xfrm>
          <a:prstGeom prst="upArrow">
            <a:avLst/>
          </a:prstGeom>
          <a:solidFill>
            <a:srgbClr val="FFFF00"/>
          </a:solidFill>
          <a:ln>
            <a:solidFill>
              <a:srgbClr val="0000FF"/>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5" name="Up Arrow 4"/>
          <p:cNvSpPr/>
          <p:nvPr/>
        </p:nvSpPr>
        <p:spPr>
          <a:xfrm rot="5400000">
            <a:off x="2811124" y="188135"/>
            <a:ext cx="1728192" cy="7122155"/>
          </a:xfrm>
          <a:prstGeom prst="upArrow">
            <a:avLst/>
          </a:prstGeom>
          <a:solidFill>
            <a:srgbClr val="58E7EA"/>
          </a:solidFill>
          <a:ln>
            <a:solidFill>
              <a:srgbClr val="FF0066"/>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6" name="Up Arrow 5"/>
          <p:cNvSpPr/>
          <p:nvPr/>
        </p:nvSpPr>
        <p:spPr>
          <a:xfrm rot="5400000">
            <a:off x="2861957" y="1606991"/>
            <a:ext cx="1728192" cy="7842233"/>
          </a:xfrm>
          <a:prstGeom prst="upArrow">
            <a:avLst/>
          </a:prstGeom>
          <a:solidFill>
            <a:srgbClr val="58E7EA"/>
          </a:solidFill>
          <a:ln>
            <a:solidFill>
              <a:srgbClr val="FF0066"/>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7" name="Up Arrow 6"/>
          <p:cNvSpPr/>
          <p:nvPr/>
        </p:nvSpPr>
        <p:spPr>
          <a:xfrm rot="5400000">
            <a:off x="5342983" y="-1092517"/>
            <a:ext cx="1795665" cy="6062871"/>
          </a:xfrm>
          <a:prstGeom prst="upArrow">
            <a:avLst/>
          </a:prstGeom>
          <a:solidFill>
            <a:srgbClr val="58E7EA"/>
          </a:solidFill>
          <a:ln>
            <a:solidFill>
              <a:srgbClr val="FF0066"/>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8" name="Up Arrow 7"/>
          <p:cNvSpPr/>
          <p:nvPr/>
        </p:nvSpPr>
        <p:spPr>
          <a:xfrm rot="5400000">
            <a:off x="6395345" y="657682"/>
            <a:ext cx="1378498" cy="4804565"/>
          </a:xfrm>
          <a:prstGeom prst="upArrow">
            <a:avLst/>
          </a:prstGeom>
          <a:solidFill>
            <a:srgbClr val="FFFF00"/>
          </a:solidFill>
          <a:ln>
            <a:solidFill>
              <a:srgbClr val="0000FF"/>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9" name="Up Arrow 8"/>
          <p:cNvSpPr/>
          <p:nvPr/>
        </p:nvSpPr>
        <p:spPr>
          <a:xfrm rot="5400000">
            <a:off x="1967681" y="2213581"/>
            <a:ext cx="1068686" cy="5004047"/>
          </a:xfrm>
          <a:prstGeom prst="upArrow">
            <a:avLst/>
          </a:prstGeom>
          <a:solidFill>
            <a:srgbClr val="FFFF00"/>
          </a:solidFill>
          <a:ln>
            <a:solidFill>
              <a:srgbClr val="0000FF"/>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10" name="Up Arrow 9"/>
          <p:cNvSpPr/>
          <p:nvPr/>
        </p:nvSpPr>
        <p:spPr>
          <a:xfrm rot="5400000">
            <a:off x="5482909" y="3321736"/>
            <a:ext cx="1196750" cy="6334800"/>
          </a:xfrm>
          <a:prstGeom prst="upArrow">
            <a:avLst/>
          </a:prstGeom>
          <a:solidFill>
            <a:srgbClr val="38ED2F"/>
          </a:solidFill>
          <a:ln>
            <a:solidFill>
              <a:srgbClr val="9900CC"/>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11" name="Up Arrow 10"/>
          <p:cNvSpPr/>
          <p:nvPr/>
        </p:nvSpPr>
        <p:spPr>
          <a:xfrm rot="5400000">
            <a:off x="1410946" y="252557"/>
            <a:ext cx="1528355" cy="4968552"/>
          </a:xfrm>
          <a:prstGeom prst="upArrow">
            <a:avLst/>
          </a:prstGeom>
          <a:solidFill>
            <a:srgbClr val="38ED2F"/>
          </a:solidFill>
          <a:ln>
            <a:solidFill>
              <a:srgbClr val="9900CC"/>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12" name="TextBox 11"/>
          <p:cNvSpPr txBox="1"/>
          <p:nvPr/>
        </p:nvSpPr>
        <p:spPr>
          <a:xfrm>
            <a:off x="368620" y="908720"/>
            <a:ext cx="6001263" cy="523220"/>
          </a:xfrm>
          <a:prstGeom prst="rect">
            <a:avLst/>
          </a:prstGeom>
          <a:noFill/>
        </p:spPr>
        <p:txBody>
          <a:bodyPr wrap="square" rtlCol="0">
            <a:spAutoFit/>
          </a:bodyPr>
          <a:lstStyle/>
          <a:p>
            <a:pPr algn="ctr"/>
            <a:r>
              <a:rPr lang="en-GB" sz="1400" dirty="0" smtClean="0"/>
              <a:t>Work with the FGO to set </a:t>
            </a:r>
            <a:r>
              <a:rPr lang="en-GB" sz="1400" dirty="0"/>
              <a:t>up a code of conduct, processes and structures for a smooth, safe and professional  Youth Work Department</a:t>
            </a:r>
            <a:endParaRPr lang="en-GB" dirty="0"/>
          </a:p>
        </p:txBody>
      </p:sp>
      <p:sp>
        <p:nvSpPr>
          <p:cNvPr id="13" name="TextBox 12"/>
          <p:cNvSpPr txBox="1"/>
          <p:nvPr/>
        </p:nvSpPr>
        <p:spPr>
          <a:xfrm>
            <a:off x="-102096" y="2436641"/>
            <a:ext cx="4602088" cy="800219"/>
          </a:xfrm>
          <a:prstGeom prst="rect">
            <a:avLst/>
          </a:prstGeom>
          <a:noFill/>
        </p:spPr>
        <p:txBody>
          <a:bodyPr wrap="square" rtlCol="0">
            <a:spAutoFit/>
          </a:bodyPr>
          <a:lstStyle/>
          <a:p>
            <a:pPr algn="ctr"/>
            <a:r>
              <a:rPr lang="en-GB" sz="1400" dirty="0"/>
              <a:t>To continue supporting and developing existing Youth groups on </a:t>
            </a:r>
            <a:r>
              <a:rPr lang="en-GB" sz="1400" dirty="0" smtClean="0"/>
              <a:t>Tiree</a:t>
            </a:r>
            <a:endParaRPr lang="en-GB" sz="1400" dirty="0"/>
          </a:p>
          <a:p>
            <a:pPr algn="ctr"/>
            <a:endParaRPr lang="en-GB" dirty="0"/>
          </a:p>
        </p:txBody>
      </p:sp>
      <p:sp>
        <p:nvSpPr>
          <p:cNvPr id="16" name="TextBox 15"/>
          <p:cNvSpPr txBox="1"/>
          <p:nvPr/>
        </p:nvSpPr>
        <p:spPr>
          <a:xfrm>
            <a:off x="-174559" y="5145549"/>
            <a:ext cx="7439159" cy="1107996"/>
          </a:xfrm>
          <a:prstGeom prst="rect">
            <a:avLst/>
          </a:prstGeom>
          <a:noFill/>
        </p:spPr>
        <p:txBody>
          <a:bodyPr wrap="square" rtlCol="0">
            <a:spAutoFit/>
          </a:bodyPr>
          <a:lstStyle/>
          <a:p>
            <a:pPr algn="ctr"/>
            <a:r>
              <a:rPr lang="en-GB" sz="1600" dirty="0" smtClean="0"/>
              <a:t>Develop our Creating Skilled Young people Project by continuing to hold </a:t>
            </a:r>
            <a:r>
              <a:rPr lang="en-GB" sz="1600" dirty="0"/>
              <a:t>our annual Careers event each </a:t>
            </a:r>
            <a:r>
              <a:rPr lang="en-GB" sz="1600" dirty="0" smtClean="0"/>
              <a:t>Spring and to </a:t>
            </a:r>
            <a:r>
              <a:rPr lang="en-GB" sz="1600" dirty="0"/>
              <a:t>continue running </a:t>
            </a:r>
            <a:r>
              <a:rPr lang="en-GB" sz="1600" dirty="0" smtClean="0"/>
              <a:t>our careers mentoring and activity Agreements projects.</a:t>
            </a:r>
            <a:endParaRPr lang="en-GB" sz="1600" dirty="0"/>
          </a:p>
          <a:p>
            <a:endParaRPr lang="en-GB" dirty="0"/>
          </a:p>
        </p:txBody>
      </p:sp>
      <p:sp>
        <p:nvSpPr>
          <p:cNvPr id="17" name="TextBox 16"/>
          <p:cNvSpPr txBox="1"/>
          <p:nvPr/>
        </p:nvSpPr>
        <p:spPr>
          <a:xfrm>
            <a:off x="2953804" y="6225737"/>
            <a:ext cx="6006848" cy="861774"/>
          </a:xfrm>
          <a:prstGeom prst="rect">
            <a:avLst/>
          </a:prstGeom>
          <a:noFill/>
        </p:spPr>
        <p:txBody>
          <a:bodyPr wrap="square" rtlCol="0">
            <a:spAutoFit/>
          </a:bodyPr>
          <a:lstStyle/>
          <a:p>
            <a:pPr algn="ctr"/>
            <a:r>
              <a:rPr lang="en-GB" sz="1600" dirty="0" smtClean="0"/>
              <a:t>Develop our Creating </a:t>
            </a:r>
            <a:r>
              <a:rPr lang="en-GB" sz="1600" dirty="0"/>
              <a:t>H</a:t>
            </a:r>
            <a:r>
              <a:rPr lang="en-GB" sz="1600" dirty="0" smtClean="0"/>
              <a:t>ealthy Lives project </a:t>
            </a:r>
            <a:r>
              <a:rPr lang="en-GB" sz="1600" dirty="0"/>
              <a:t>by providing cooking lessons and increased sports opportunities</a:t>
            </a:r>
            <a:r>
              <a:rPr lang="en-GB" sz="1600" dirty="0" smtClean="0"/>
              <a:t>. (FRESH FRIDAYS)</a:t>
            </a:r>
            <a:endParaRPr lang="en-GB" sz="1600" dirty="0"/>
          </a:p>
          <a:p>
            <a:pPr algn="ctr"/>
            <a:endParaRPr lang="en-GB" dirty="0"/>
          </a:p>
        </p:txBody>
      </p:sp>
      <p:sp>
        <p:nvSpPr>
          <p:cNvPr id="18" name="TextBox 17"/>
          <p:cNvSpPr txBox="1"/>
          <p:nvPr/>
        </p:nvSpPr>
        <p:spPr>
          <a:xfrm>
            <a:off x="3233146" y="1464823"/>
            <a:ext cx="5696275" cy="1015663"/>
          </a:xfrm>
          <a:prstGeom prst="rect">
            <a:avLst/>
          </a:prstGeom>
          <a:noFill/>
        </p:spPr>
        <p:txBody>
          <a:bodyPr wrap="square" rtlCol="0">
            <a:spAutoFit/>
          </a:bodyPr>
          <a:lstStyle/>
          <a:p>
            <a:pPr algn="ctr"/>
            <a:r>
              <a:rPr lang="en-GB" sz="1400" dirty="0"/>
              <a:t>To continue working with Young people on Tiree and Coll on our Creating </a:t>
            </a:r>
            <a:r>
              <a:rPr lang="en-GB" sz="1400" dirty="0" smtClean="0"/>
              <a:t>Opportunities </a:t>
            </a:r>
            <a:r>
              <a:rPr lang="en-GB" sz="1400" dirty="0"/>
              <a:t>project to increase learning, fun and activities for young people. </a:t>
            </a:r>
            <a:r>
              <a:rPr lang="en-GB" sz="1400" dirty="0" smtClean="0"/>
              <a:t>This </a:t>
            </a:r>
            <a:r>
              <a:rPr lang="en-GB" sz="1400" dirty="0" smtClean="0"/>
              <a:t>project </a:t>
            </a:r>
            <a:r>
              <a:rPr lang="en-GB" sz="1400" dirty="0" smtClean="0"/>
              <a:t>includes </a:t>
            </a:r>
            <a:r>
              <a:rPr lang="en-GB" sz="1400" dirty="0" smtClean="0"/>
              <a:t>National </a:t>
            </a:r>
            <a:r>
              <a:rPr lang="en-GB" sz="1400" dirty="0" smtClean="0"/>
              <a:t>Youth Work week events.</a:t>
            </a:r>
            <a:endParaRPr lang="en-GB" sz="1400" dirty="0"/>
          </a:p>
          <a:p>
            <a:endParaRPr lang="en-GB" dirty="0"/>
          </a:p>
        </p:txBody>
      </p:sp>
      <p:sp>
        <p:nvSpPr>
          <p:cNvPr id="19" name="TextBox 18"/>
          <p:cNvSpPr txBox="1"/>
          <p:nvPr/>
        </p:nvSpPr>
        <p:spPr>
          <a:xfrm>
            <a:off x="4619192" y="2632325"/>
            <a:ext cx="4371702" cy="707886"/>
          </a:xfrm>
          <a:prstGeom prst="rect">
            <a:avLst/>
          </a:prstGeom>
          <a:noFill/>
        </p:spPr>
        <p:txBody>
          <a:bodyPr wrap="square" rtlCol="0">
            <a:spAutoFit/>
          </a:bodyPr>
          <a:lstStyle/>
          <a:p>
            <a:endParaRPr lang="en-GB" sz="1200" dirty="0"/>
          </a:p>
          <a:p>
            <a:pPr algn="ctr"/>
            <a:r>
              <a:rPr lang="en-GB" sz="1400" dirty="0" smtClean="0"/>
              <a:t>To work with </a:t>
            </a:r>
            <a:r>
              <a:rPr lang="en-GB" sz="1400" dirty="0" smtClean="0"/>
              <a:t>the Swimming group and the sailing group to get both projects off the ground over Winter 2014/15</a:t>
            </a:r>
            <a:endParaRPr lang="en-GB" sz="1400" dirty="0"/>
          </a:p>
        </p:txBody>
      </p:sp>
      <p:sp>
        <p:nvSpPr>
          <p:cNvPr id="20" name="Title 1"/>
          <p:cNvSpPr>
            <a:spLocks noGrp="1"/>
          </p:cNvSpPr>
          <p:nvPr>
            <p:ph type="title"/>
          </p:nvPr>
        </p:nvSpPr>
        <p:spPr>
          <a:xfrm>
            <a:off x="0" y="53024"/>
            <a:ext cx="6259144" cy="875664"/>
          </a:xfrm>
        </p:spPr>
        <p:txBody>
          <a:bodyPr>
            <a:noAutofit/>
          </a:bodyPr>
          <a:lstStyle/>
          <a:p>
            <a:pPr algn="l"/>
            <a:r>
              <a:rPr lang="en-GB"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Our Targets for the next three years</a:t>
            </a:r>
            <a:br>
              <a:rPr lang="en-GB"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br>
            <a:endParaRPr lang="en-GB"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endParaRPr>
          </a:p>
        </p:txBody>
      </p:sp>
      <p:sp>
        <p:nvSpPr>
          <p:cNvPr id="22" name="TextBox 21"/>
          <p:cNvSpPr txBox="1"/>
          <p:nvPr/>
        </p:nvSpPr>
        <p:spPr>
          <a:xfrm>
            <a:off x="0" y="4449729"/>
            <a:ext cx="4962128" cy="800219"/>
          </a:xfrm>
          <a:prstGeom prst="rect">
            <a:avLst/>
          </a:prstGeom>
          <a:noFill/>
        </p:spPr>
        <p:txBody>
          <a:bodyPr wrap="square" rtlCol="0">
            <a:spAutoFit/>
          </a:bodyPr>
          <a:lstStyle/>
          <a:p>
            <a:pPr algn="ctr"/>
            <a:r>
              <a:rPr lang="en-GB" sz="1400" dirty="0" smtClean="0"/>
              <a:t>Work </a:t>
            </a:r>
            <a:r>
              <a:rPr lang="en-GB" sz="1400" dirty="0"/>
              <a:t>a</a:t>
            </a:r>
            <a:r>
              <a:rPr lang="en-GB" sz="1400" dirty="0" smtClean="0"/>
              <a:t>longside the steering group on Tiree Adventure </a:t>
            </a:r>
            <a:r>
              <a:rPr lang="en-GB" sz="1400" dirty="0"/>
              <a:t>P</a:t>
            </a:r>
            <a:r>
              <a:rPr lang="en-GB" sz="1400" dirty="0" smtClean="0"/>
              <a:t>ark Project</a:t>
            </a:r>
            <a:endParaRPr lang="en-GB" sz="1400" dirty="0"/>
          </a:p>
          <a:p>
            <a:endParaRPr lang="en-GB" dirty="0"/>
          </a:p>
        </p:txBody>
      </p:sp>
      <p:sp>
        <p:nvSpPr>
          <p:cNvPr id="21" name="Up Arrow 20"/>
          <p:cNvSpPr/>
          <p:nvPr/>
        </p:nvSpPr>
        <p:spPr>
          <a:xfrm rot="5400000">
            <a:off x="6791681" y="2276450"/>
            <a:ext cx="864096" cy="4727395"/>
          </a:xfrm>
          <a:prstGeom prst="upArrow">
            <a:avLst/>
          </a:prstGeom>
          <a:solidFill>
            <a:srgbClr val="38ED2F"/>
          </a:solidFill>
          <a:ln>
            <a:solidFill>
              <a:srgbClr val="0000FF"/>
            </a:solidFill>
          </a:ln>
        </p:spPr>
        <p:style>
          <a:lnRef idx="2">
            <a:schemeClr val="accent1">
              <a:shade val="50000"/>
            </a:schemeClr>
          </a:lnRef>
          <a:fillRef idx="1003">
            <a:schemeClr val="dk2"/>
          </a:fillRef>
          <a:effectRef idx="0">
            <a:schemeClr val="accent1"/>
          </a:effectRef>
          <a:fontRef idx="minor">
            <a:schemeClr val="lt1"/>
          </a:fontRef>
        </p:style>
        <p:txBody>
          <a:bodyPr rtlCol="0" anchor="ctr">
            <a:scene3d>
              <a:camera prst="isometricOffAxis2Top"/>
              <a:lightRig rig="threePt" dir="t"/>
            </a:scene3d>
          </a:bodyPr>
          <a:lstStyle/>
          <a:p>
            <a:pPr algn="ctr"/>
            <a:endParaRPr lang="en-GB">
              <a:effectLst>
                <a:glow rad="228600">
                  <a:schemeClr val="accent4">
                    <a:satMod val="175000"/>
                    <a:alpha val="40000"/>
                  </a:schemeClr>
                </a:glow>
              </a:effectLst>
            </a:endParaRPr>
          </a:p>
        </p:txBody>
      </p:sp>
      <p:sp>
        <p:nvSpPr>
          <p:cNvPr id="23" name="TextBox 22"/>
          <p:cNvSpPr txBox="1"/>
          <p:nvPr/>
        </p:nvSpPr>
        <p:spPr>
          <a:xfrm>
            <a:off x="4741028" y="4480507"/>
            <a:ext cx="4645196" cy="584775"/>
          </a:xfrm>
          <a:prstGeom prst="rect">
            <a:avLst/>
          </a:prstGeom>
          <a:noFill/>
        </p:spPr>
        <p:txBody>
          <a:bodyPr wrap="square" rtlCol="0">
            <a:spAutoFit/>
          </a:bodyPr>
          <a:lstStyle/>
          <a:p>
            <a:pPr algn="ctr"/>
            <a:r>
              <a:rPr lang="en-GB" sz="1400" dirty="0" smtClean="0"/>
              <a:t>Creating stronger links and relationships between Islands</a:t>
            </a:r>
            <a:endParaRPr lang="en-GB" sz="1400" dirty="0"/>
          </a:p>
          <a:p>
            <a:endParaRPr lang="en-GB" dirty="0"/>
          </a:p>
        </p:txBody>
      </p:sp>
      <p:sp>
        <p:nvSpPr>
          <p:cNvPr id="24" name="TextBox 23"/>
          <p:cNvSpPr txBox="1"/>
          <p:nvPr/>
        </p:nvSpPr>
        <p:spPr>
          <a:xfrm>
            <a:off x="236983" y="3456826"/>
            <a:ext cx="6616073" cy="584775"/>
          </a:xfrm>
          <a:prstGeom prst="rect">
            <a:avLst/>
          </a:prstGeom>
          <a:noFill/>
        </p:spPr>
        <p:txBody>
          <a:bodyPr wrap="square" rtlCol="0">
            <a:spAutoFit/>
          </a:bodyPr>
          <a:lstStyle/>
          <a:p>
            <a:r>
              <a:rPr lang="en-GB" sz="1600" dirty="0" smtClean="0"/>
              <a:t>To develop our Creating Happy Volunteers Project by continuing to co-ordinate training, PVG assistance and volunteer appreciation ideas on Tiree.</a:t>
            </a:r>
            <a:endParaRPr lang="en-GB" sz="1600" dirty="0"/>
          </a:p>
        </p:txBody>
      </p:sp>
    </p:spTree>
    <p:extLst>
      <p:ext uri="{BB962C8B-B14F-4D97-AF65-F5344CB8AC3E}">
        <p14:creationId xmlns:p14="http://schemas.microsoft.com/office/powerpoint/2010/main" val="336700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circle(in)">
                                      <p:cBhvr>
                                        <p:cTn id="47" dur="20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arn(inVertical)">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fill="hold"/>
                                        <p:tgtEl>
                                          <p:spTgt spid="24"/>
                                        </p:tgtEl>
                                        <p:attrNameLst>
                                          <p:attrName>ppt_x</p:attrName>
                                        </p:attrNameLst>
                                      </p:cBhvr>
                                      <p:tavLst>
                                        <p:tav tm="0">
                                          <p:val>
                                            <p:strVal val="#ppt_x"/>
                                          </p:val>
                                        </p:tav>
                                        <p:tav tm="100000">
                                          <p:val>
                                            <p:strVal val="#ppt_x"/>
                                          </p:val>
                                        </p:tav>
                                      </p:tavLst>
                                    </p:anim>
                                    <p:anim calcmode="lin" valueType="num">
                                      <p:cBhvr additive="base">
                                        <p:cTn id="6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barn(inVertical)">
                                      <p:cBhvr>
                                        <p:cTn id="70" dur="50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1000"/>
                                        <p:tgtEl>
                                          <p:spTgt spid="22"/>
                                        </p:tgtEl>
                                      </p:cBhvr>
                                    </p:animEffect>
                                    <p:anim calcmode="lin" valueType="num">
                                      <p:cBhvr>
                                        <p:cTn id="76" dur="1000" fill="hold"/>
                                        <p:tgtEl>
                                          <p:spTgt spid="22"/>
                                        </p:tgtEl>
                                        <p:attrNameLst>
                                          <p:attrName>ppt_x</p:attrName>
                                        </p:attrNameLst>
                                      </p:cBhvr>
                                      <p:tavLst>
                                        <p:tav tm="0">
                                          <p:val>
                                            <p:strVal val="#ppt_x"/>
                                          </p:val>
                                        </p:tav>
                                        <p:tav tm="100000">
                                          <p:val>
                                            <p:strVal val="#ppt_x"/>
                                          </p:val>
                                        </p:tav>
                                      </p:tavLst>
                                    </p:anim>
                                    <p:anim calcmode="lin" valueType="num">
                                      <p:cBhvr>
                                        <p:cTn id="7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circle(in)">
                                      <p:cBhvr>
                                        <p:cTn id="82" dur="20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additive="base">
                                        <p:cTn id="94" dur="500" fill="hold"/>
                                        <p:tgtEl>
                                          <p:spTgt spid="6"/>
                                        </p:tgtEl>
                                        <p:attrNameLst>
                                          <p:attrName>ppt_x</p:attrName>
                                        </p:attrNameLst>
                                      </p:cBhvr>
                                      <p:tavLst>
                                        <p:tav tm="0">
                                          <p:val>
                                            <p:strVal val="#ppt_x"/>
                                          </p:val>
                                        </p:tav>
                                        <p:tav tm="100000">
                                          <p:val>
                                            <p:strVal val="#ppt_x"/>
                                          </p:val>
                                        </p:tav>
                                      </p:tavLst>
                                    </p:anim>
                                    <p:anim calcmode="lin" valueType="num">
                                      <p:cBhvr additive="base">
                                        <p:cTn id="9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down)">
                                      <p:cBhvr>
                                        <p:cTn id="100" dur="500"/>
                                        <p:tgtEl>
                                          <p:spTgt spid="16"/>
                                        </p:tgtEl>
                                      </p:cBhvr>
                                    </p:animEffect>
                                  </p:childTnLst>
                                </p:cTn>
                              </p:par>
                            </p:childTnLst>
                          </p:cTn>
                        </p:par>
                      </p:childTnLst>
                    </p:cTn>
                  </p:par>
                  <p:par>
                    <p:cTn id="101" fill="hold">
                      <p:stCondLst>
                        <p:cond delay="indefinite"/>
                      </p:stCondLst>
                      <p:childTnLst>
                        <p:par>
                          <p:cTn id="102" fill="hold">
                            <p:stCondLst>
                              <p:cond delay="0"/>
                            </p:stCondLst>
                            <p:childTnLst>
                              <p:par>
                                <p:cTn id="103" presetID="6" presetClass="entr" presetSubtype="16" fill="hold" grpId="0" nodeType="clickEffect">
                                  <p:stCondLst>
                                    <p:cond delay="0"/>
                                  </p:stCondLst>
                                  <p:childTnLst>
                                    <p:set>
                                      <p:cBhvr>
                                        <p:cTn id="104" dur="1" fill="hold">
                                          <p:stCondLst>
                                            <p:cond delay="0"/>
                                          </p:stCondLst>
                                        </p:cTn>
                                        <p:tgtEl>
                                          <p:spTgt spid="10"/>
                                        </p:tgtEl>
                                        <p:attrNameLst>
                                          <p:attrName>style.visibility</p:attrName>
                                        </p:attrNameLst>
                                      </p:cBhvr>
                                      <p:to>
                                        <p:strVal val="visible"/>
                                      </p:to>
                                    </p:set>
                                    <p:animEffect transition="in" filter="circle(in)">
                                      <p:cBhvr>
                                        <p:cTn id="105" dur="2000"/>
                                        <p:tgtEl>
                                          <p:spTgt spid="10"/>
                                        </p:tgtEl>
                                      </p:cBhvr>
                                    </p:animEffect>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17"/>
                                        </p:tgtEl>
                                        <p:attrNameLst>
                                          <p:attrName>style.visibility</p:attrName>
                                        </p:attrNameLst>
                                      </p:cBhvr>
                                      <p:to>
                                        <p:strVal val="visible"/>
                                      </p:to>
                                    </p:set>
                                    <p:animEffect transition="in" filter="fade">
                                      <p:cBhvr>
                                        <p:cTn id="110" dur="1000"/>
                                        <p:tgtEl>
                                          <p:spTgt spid="17"/>
                                        </p:tgtEl>
                                      </p:cBhvr>
                                    </p:animEffect>
                                    <p:anim calcmode="lin" valueType="num">
                                      <p:cBhvr>
                                        <p:cTn id="111" dur="1000" fill="hold"/>
                                        <p:tgtEl>
                                          <p:spTgt spid="17"/>
                                        </p:tgtEl>
                                        <p:attrNameLst>
                                          <p:attrName>ppt_x</p:attrName>
                                        </p:attrNameLst>
                                      </p:cBhvr>
                                      <p:tavLst>
                                        <p:tav tm="0">
                                          <p:val>
                                            <p:strVal val="#ppt_x"/>
                                          </p:val>
                                        </p:tav>
                                        <p:tav tm="100000">
                                          <p:val>
                                            <p:strVal val="#ppt_x"/>
                                          </p:val>
                                        </p:tav>
                                      </p:tavLst>
                                    </p:anim>
                                    <p:anim calcmode="lin" valueType="num">
                                      <p:cBhvr>
                                        <p:cTn id="11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6" grpId="0"/>
      <p:bldP spid="17" grpId="0"/>
      <p:bldP spid="18" grpId="0"/>
      <p:bldP spid="19" grpId="0"/>
      <p:bldP spid="20" grpId="0"/>
      <p:bldP spid="22" grpId="0"/>
      <p:bldP spid="21" grpId="0" animBg="1"/>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GB" dirty="0" smtClean="0"/>
              <a:t>Timeline for targets</a:t>
            </a:r>
            <a:endParaRPr lang="en-GB" dirty="0"/>
          </a:p>
        </p:txBody>
      </p:sp>
      <p:sp>
        <p:nvSpPr>
          <p:cNvPr id="5" name="TextBox 4"/>
          <p:cNvSpPr txBox="1"/>
          <p:nvPr/>
        </p:nvSpPr>
        <p:spPr>
          <a:xfrm>
            <a:off x="3185341" y="1121048"/>
            <a:ext cx="1577701"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May  2014</a:t>
            </a:r>
            <a:endParaRPr lang="en-GB" dirty="0"/>
          </a:p>
        </p:txBody>
      </p:sp>
      <p:sp>
        <p:nvSpPr>
          <p:cNvPr id="6" name="TextBox 5"/>
          <p:cNvSpPr txBox="1"/>
          <p:nvPr/>
        </p:nvSpPr>
        <p:spPr>
          <a:xfrm>
            <a:off x="4752381" y="1121048"/>
            <a:ext cx="151793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June 2014</a:t>
            </a:r>
            <a:endParaRPr lang="en-GB" dirty="0"/>
          </a:p>
        </p:txBody>
      </p:sp>
      <p:sp>
        <p:nvSpPr>
          <p:cNvPr id="7" name="TextBox 6"/>
          <p:cNvSpPr txBox="1"/>
          <p:nvPr/>
        </p:nvSpPr>
        <p:spPr>
          <a:xfrm>
            <a:off x="6270312" y="1122896"/>
            <a:ext cx="1490997"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July 2014</a:t>
            </a:r>
            <a:endParaRPr lang="en-GB" dirty="0"/>
          </a:p>
        </p:txBody>
      </p:sp>
      <p:sp>
        <p:nvSpPr>
          <p:cNvPr id="8" name="TextBox 7"/>
          <p:cNvSpPr txBox="1"/>
          <p:nvPr/>
        </p:nvSpPr>
        <p:spPr>
          <a:xfrm>
            <a:off x="7761312" y="1133593"/>
            <a:ext cx="13826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AUG 2014</a:t>
            </a:r>
            <a:endParaRPr lang="en-GB" dirty="0"/>
          </a:p>
        </p:txBody>
      </p:sp>
      <p:sp>
        <p:nvSpPr>
          <p:cNvPr id="9" name="TextBox 8"/>
          <p:cNvSpPr txBox="1"/>
          <p:nvPr/>
        </p:nvSpPr>
        <p:spPr>
          <a:xfrm>
            <a:off x="73" y="3618095"/>
            <a:ext cx="162458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SEP 2014</a:t>
            </a:r>
            <a:endParaRPr lang="en-GB" dirty="0"/>
          </a:p>
        </p:txBody>
      </p:sp>
      <p:sp>
        <p:nvSpPr>
          <p:cNvPr id="10" name="TextBox 9"/>
          <p:cNvSpPr txBox="1"/>
          <p:nvPr/>
        </p:nvSpPr>
        <p:spPr>
          <a:xfrm>
            <a:off x="1613617" y="3621570"/>
            <a:ext cx="1560685"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Oct 2014</a:t>
            </a:r>
            <a:endParaRPr lang="en-GB" dirty="0"/>
          </a:p>
        </p:txBody>
      </p:sp>
      <p:sp>
        <p:nvSpPr>
          <p:cNvPr id="11" name="TextBox 10"/>
          <p:cNvSpPr txBox="1"/>
          <p:nvPr/>
        </p:nvSpPr>
        <p:spPr>
          <a:xfrm>
            <a:off x="3174302" y="3618095"/>
            <a:ext cx="1588739"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Nov 2014</a:t>
            </a:r>
            <a:endParaRPr lang="en-GB" dirty="0"/>
          </a:p>
        </p:txBody>
      </p:sp>
      <p:sp>
        <p:nvSpPr>
          <p:cNvPr id="12" name="TextBox 11"/>
          <p:cNvSpPr txBox="1"/>
          <p:nvPr/>
        </p:nvSpPr>
        <p:spPr>
          <a:xfrm>
            <a:off x="4746626" y="3623639"/>
            <a:ext cx="15236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Dec 2014</a:t>
            </a:r>
            <a:endParaRPr lang="en-GB" dirty="0"/>
          </a:p>
        </p:txBody>
      </p:sp>
      <p:sp>
        <p:nvSpPr>
          <p:cNvPr id="13" name="TextBox 12"/>
          <p:cNvSpPr txBox="1"/>
          <p:nvPr/>
        </p:nvSpPr>
        <p:spPr>
          <a:xfrm>
            <a:off x="6270314" y="3622896"/>
            <a:ext cx="1490997"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Jan 2015</a:t>
            </a:r>
            <a:endParaRPr lang="en-GB" dirty="0"/>
          </a:p>
        </p:txBody>
      </p:sp>
      <p:sp>
        <p:nvSpPr>
          <p:cNvPr id="14" name="TextBox 13"/>
          <p:cNvSpPr txBox="1"/>
          <p:nvPr/>
        </p:nvSpPr>
        <p:spPr>
          <a:xfrm>
            <a:off x="7761312" y="3623639"/>
            <a:ext cx="13826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Feb 2015</a:t>
            </a:r>
            <a:endParaRPr lang="en-GB" dirty="0"/>
          </a:p>
        </p:txBody>
      </p:sp>
      <p:sp>
        <p:nvSpPr>
          <p:cNvPr id="15" name="TextBox 14"/>
          <p:cNvSpPr txBox="1"/>
          <p:nvPr/>
        </p:nvSpPr>
        <p:spPr>
          <a:xfrm>
            <a:off x="1624657" y="1122896"/>
            <a:ext cx="1560685"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April 2014</a:t>
            </a:r>
            <a:endParaRPr lang="en-GB" dirty="0"/>
          </a:p>
        </p:txBody>
      </p:sp>
      <p:sp>
        <p:nvSpPr>
          <p:cNvPr id="16" name="TextBox 15"/>
          <p:cNvSpPr txBox="1"/>
          <p:nvPr/>
        </p:nvSpPr>
        <p:spPr>
          <a:xfrm>
            <a:off x="8433" y="1124744"/>
            <a:ext cx="1611239"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smtClean="0"/>
              <a:t>March 2014</a:t>
            </a:r>
            <a:endParaRPr lang="en-GB" dirty="0"/>
          </a:p>
        </p:txBody>
      </p:sp>
      <p:sp>
        <p:nvSpPr>
          <p:cNvPr id="17" name="TextBox 16"/>
          <p:cNvSpPr txBox="1"/>
          <p:nvPr/>
        </p:nvSpPr>
        <p:spPr>
          <a:xfrm>
            <a:off x="-13272" y="1494076"/>
            <a:ext cx="1632943" cy="120802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buFontTx/>
              <a:buChar char="-"/>
            </a:pPr>
            <a:r>
              <a:rPr lang="en-GB" sz="1050" dirty="0"/>
              <a:t>Youth workers assisting all groups on a weekly basis</a:t>
            </a:r>
            <a:r>
              <a:rPr lang="en-GB" sz="1050" dirty="0" smtClean="0"/>
              <a:t>.</a:t>
            </a:r>
          </a:p>
          <a:p>
            <a:r>
              <a:rPr lang="en-GB" sz="1050" dirty="0" smtClean="0"/>
              <a:t>Launch of Fresh Fridays?</a:t>
            </a:r>
          </a:p>
          <a:p>
            <a:r>
              <a:rPr lang="en-GB" sz="1050" dirty="0">
                <a:solidFill>
                  <a:srgbClr val="0000FF"/>
                </a:solidFill>
              </a:rPr>
              <a:t>First Aid Training on Tiree</a:t>
            </a:r>
          </a:p>
          <a:p>
            <a:endParaRPr lang="en-GB" sz="1000" dirty="0"/>
          </a:p>
          <a:p>
            <a:endParaRPr lang="en-GB" sz="1000" b="1" dirty="0" smtClean="0"/>
          </a:p>
        </p:txBody>
      </p:sp>
      <p:sp>
        <p:nvSpPr>
          <p:cNvPr id="18" name="TextBox 17"/>
          <p:cNvSpPr txBox="1"/>
          <p:nvPr/>
        </p:nvSpPr>
        <p:spPr>
          <a:xfrm>
            <a:off x="1624656" y="1501463"/>
            <a:ext cx="1560685" cy="71558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50" b="1" dirty="0" smtClean="0"/>
              <a:t>- </a:t>
            </a:r>
            <a:r>
              <a:rPr lang="en-GB" sz="1000" dirty="0"/>
              <a:t>Youth workers assisting all groups on a weekly basis</a:t>
            </a:r>
            <a:r>
              <a:rPr lang="en-GB" sz="1000" dirty="0" smtClean="0"/>
              <a:t>. (Windsurfing Club begins)</a:t>
            </a:r>
            <a:endParaRPr lang="en-GB" sz="1000" dirty="0"/>
          </a:p>
        </p:txBody>
      </p:sp>
      <p:sp>
        <p:nvSpPr>
          <p:cNvPr id="19" name="TextBox 18"/>
          <p:cNvSpPr txBox="1"/>
          <p:nvPr/>
        </p:nvSpPr>
        <p:spPr>
          <a:xfrm>
            <a:off x="-3559" y="4023481"/>
            <a:ext cx="1623230"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buFontTx/>
              <a:buChar char="-"/>
            </a:pPr>
            <a:r>
              <a:rPr lang="en-GB" sz="1000" dirty="0" smtClean="0"/>
              <a:t>Youth </a:t>
            </a:r>
            <a:r>
              <a:rPr lang="en-GB" sz="1000" dirty="0"/>
              <a:t>workers assisting all groups on a weekly basis</a:t>
            </a:r>
            <a:r>
              <a:rPr lang="en-GB" sz="1000" dirty="0" smtClean="0"/>
              <a:t>.</a:t>
            </a:r>
          </a:p>
          <a:p>
            <a:r>
              <a:rPr lang="en-GB" sz="1050" dirty="0" smtClean="0">
                <a:solidFill>
                  <a:srgbClr val="0000FF"/>
                </a:solidFill>
              </a:rPr>
              <a:t>Food Festival Event</a:t>
            </a:r>
            <a:endParaRPr lang="en-GB" sz="1050" dirty="0">
              <a:solidFill>
                <a:srgbClr val="0000FF"/>
              </a:solidFill>
            </a:endParaRPr>
          </a:p>
          <a:p>
            <a:pPr marL="171450" indent="-171450">
              <a:buFontTx/>
              <a:buChar char="-"/>
            </a:pPr>
            <a:endParaRPr lang="en-GB" sz="1000" dirty="0" smtClean="0"/>
          </a:p>
          <a:p>
            <a:endParaRPr lang="en-GB" sz="1000" dirty="0"/>
          </a:p>
        </p:txBody>
      </p:sp>
      <p:sp>
        <p:nvSpPr>
          <p:cNvPr id="20" name="TextBox 19"/>
          <p:cNvSpPr txBox="1"/>
          <p:nvPr/>
        </p:nvSpPr>
        <p:spPr>
          <a:xfrm>
            <a:off x="4730600" y="4023481"/>
            <a:ext cx="1523688" cy="90024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50" dirty="0" smtClean="0"/>
              <a:t>- Youth </a:t>
            </a:r>
            <a:r>
              <a:rPr lang="en-GB" sz="1050" dirty="0"/>
              <a:t>workers </a:t>
            </a:r>
            <a:r>
              <a:rPr lang="en-GB" sz="1050" dirty="0" smtClean="0"/>
              <a:t>assisting </a:t>
            </a:r>
            <a:r>
              <a:rPr lang="en-GB" sz="1050" dirty="0"/>
              <a:t>all groups on a weekly basis.</a:t>
            </a:r>
          </a:p>
          <a:p>
            <a:endParaRPr lang="en-GB" sz="1100" dirty="0"/>
          </a:p>
          <a:p>
            <a:endParaRPr lang="en-GB" sz="1000" b="1" dirty="0"/>
          </a:p>
        </p:txBody>
      </p:sp>
      <p:sp>
        <p:nvSpPr>
          <p:cNvPr id="21" name="TextBox 20"/>
          <p:cNvSpPr txBox="1"/>
          <p:nvPr/>
        </p:nvSpPr>
        <p:spPr>
          <a:xfrm>
            <a:off x="3174303" y="1502131"/>
            <a:ext cx="1588739" cy="102335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buFontTx/>
              <a:buChar char="-"/>
            </a:pPr>
            <a:r>
              <a:rPr lang="en-GB" sz="1000" dirty="0" smtClean="0"/>
              <a:t>Youth </a:t>
            </a:r>
            <a:r>
              <a:rPr lang="en-GB" sz="1000" dirty="0"/>
              <a:t>workers assisting all groups on a weekly basis</a:t>
            </a:r>
            <a:r>
              <a:rPr lang="en-GB" sz="1000" dirty="0" smtClean="0"/>
              <a:t>.</a:t>
            </a:r>
          </a:p>
          <a:p>
            <a:pPr marL="171450" indent="-171450">
              <a:buFontTx/>
              <a:buChar char="-"/>
            </a:pPr>
            <a:r>
              <a:rPr lang="en-GB" sz="1000" dirty="0" smtClean="0"/>
              <a:t>Launch Cubs?</a:t>
            </a:r>
            <a:endParaRPr lang="en-GB" sz="1000" dirty="0"/>
          </a:p>
          <a:p>
            <a:r>
              <a:rPr lang="en-GB" sz="1050" dirty="0" smtClean="0">
                <a:solidFill>
                  <a:srgbClr val="0000FF"/>
                </a:solidFill>
              </a:rPr>
              <a:t>Community Open Day </a:t>
            </a:r>
          </a:p>
          <a:p>
            <a:endParaRPr lang="en-GB" sz="1000" dirty="0">
              <a:solidFill>
                <a:srgbClr val="0000FF"/>
              </a:solidFill>
            </a:endParaRPr>
          </a:p>
        </p:txBody>
      </p:sp>
      <p:sp>
        <p:nvSpPr>
          <p:cNvPr id="23" name="TextBox 22"/>
          <p:cNvSpPr txBox="1"/>
          <p:nvPr/>
        </p:nvSpPr>
        <p:spPr>
          <a:xfrm>
            <a:off x="4752381" y="1490380"/>
            <a:ext cx="1517934" cy="89255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00" dirty="0"/>
              <a:t>- Youth workers </a:t>
            </a:r>
            <a:r>
              <a:rPr lang="en-GB" sz="1000" dirty="0" smtClean="0"/>
              <a:t>assisting </a:t>
            </a:r>
            <a:r>
              <a:rPr lang="en-GB" sz="1000" dirty="0"/>
              <a:t>all groups on a weekly basis.</a:t>
            </a:r>
          </a:p>
          <a:p>
            <a:r>
              <a:rPr lang="en-GB" sz="1100" dirty="0" smtClean="0">
                <a:solidFill>
                  <a:srgbClr val="0000FF"/>
                </a:solidFill>
              </a:rPr>
              <a:t>Interisland Summer Program running</a:t>
            </a:r>
          </a:p>
        </p:txBody>
      </p:sp>
      <p:sp>
        <p:nvSpPr>
          <p:cNvPr id="24" name="TextBox 23"/>
          <p:cNvSpPr txBox="1"/>
          <p:nvPr/>
        </p:nvSpPr>
        <p:spPr>
          <a:xfrm>
            <a:off x="6270315" y="3992971"/>
            <a:ext cx="1490996" cy="7309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50" dirty="0"/>
              <a:t>- Youth workers assisting all groups on a weekly basis.</a:t>
            </a:r>
          </a:p>
          <a:p>
            <a:endParaRPr lang="en-GB" sz="1000" dirty="0"/>
          </a:p>
        </p:txBody>
      </p:sp>
      <p:sp>
        <p:nvSpPr>
          <p:cNvPr id="25" name="TextBox 24"/>
          <p:cNvSpPr txBox="1"/>
          <p:nvPr/>
        </p:nvSpPr>
        <p:spPr>
          <a:xfrm>
            <a:off x="6270313" y="1480664"/>
            <a:ext cx="1490997"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00" dirty="0"/>
              <a:t>- Youth workers assisting all groups on a weekly basis</a:t>
            </a:r>
            <a:r>
              <a:rPr lang="en-GB" sz="1000" dirty="0" smtClean="0"/>
              <a:t>. (fewer groups)</a:t>
            </a:r>
            <a:endParaRPr lang="en-GB" sz="1000" dirty="0"/>
          </a:p>
          <a:p>
            <a:r>
              <a:rPr lang="en-GB" sz="1050" dirty="0" smtClean="0">
                <a:solidFill>
                  <a:srgbClr val="0000FF"/>
                </a:solidFill>
              </a:rPr>
              <a:t>TMF Common Wealth Games Event  </a:t>
            </a:r>
            <a:r>
              <a:rPr lang="en-GB" sz="1050" dirty="0">
                <a:solidFill>
                  <a:srgbClr val="0000FF"/>
                </a:solidFill>
              </a:rPr>
              <a:t>Interisland Summer Program </a:t>
            </a:r>
            <a:r>
              <a:rPr lang="en-GB" sz="1050" dirty="0" smtClean="0">
                <a:solidFill>
                  <a:srgbClr val="0000FF"/>
                </a:solidFill>
              </a:rPr>
              <a:t>running</a:t>
            </a:r>
            <a:r>
              <a:rPr lang="en-GB" sz="1050" dirty="0"/>
              <a:t>.</a:t>
            </a:r>
            <a:endParaRPr lang="en-GB" sz="1050" dirty="0">
              <a:solidFill>
                <a:srgbClr val="0000FF"/>
              </a:solidFill>
            </a:endParaRPr>
          </a:p>
        </p:txBody>
      </p:sp>
      <p:sp>
        <p:nvSpPr>
          <p:cNvPr id="26" name="TextBox 25"/>
          <p:cNvSpPr txBox="1"/>
          <p:nvPr/>
        </p:nvSpPr>
        <p:spPr>
          <a:xfrm>
            <a:off x="1624657" y="3990902"/>
            <a:ext cx="1549645" cy="56938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00" dirty="0" smtClean="0"/>
              <a:t>- Youth </a:t>
            </a:r>
            <a:r>
              <a:rPr lang="en-GB" sz="1000" dirty="0"/>
              <a:t>workers assisting all groups on a weekly basis</a:t>
            </a:r>
            <a:r>
              <a:rPr lang="en-GB" sz="1000" dirty="0" smtClean="0"/>
              <a:t>.</a:t>
            </a:r>
            <a:r>
              <a:rPr lang="en-GB" sz="1100" dirty="0" smtClean="0"/>
              <a:t> </a:t>
            </a:r>
            <a:endParaRPr lang="en-GB" sz="1000" dirty="0"/>
          </a:p>
        </p:txBody>
      </p:sp>
      <p:sp>
        <p:nvSpPr>
          <p:cNvPr id="27" name="TextBox 26"/>
          <p:cNvSpPr txBox="1"/>
          <p:nvPr/>
        </p:nvSpPr>
        <p:spPr>
          <a:xfrm>
            <a:off x="7761312" y="1480664"/>
            <a:ext cx="1382688" cy="150041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00" dirty="0" smtClean="0"/>
              <a:t>- Youth workers assisting </a:t>
            </a:r>
            <a:r>
              <a:rPr lang="en-GB" sz="1000" dirty="0"/>
              <a:t>all groups on a weekly basis. (fewer groups)</a:t>
            </a:r>
          </a:p>
          <a:p>
            <a:endParaRPr lang="en-GB" sz="1000" dirty="0" smtClean="0"/>
          </a:p>
          <a:p>
            <a:r>
              <a:rPr lang="en-GB" sz="1050" dirty="0">
                <a:solidFill>
                  <a:srgbClr val="0000FF"/>
                </a:solidFill>
              </a:rPr>
              <a:t>Interisland Summer Program running</a:t>
            </a:r>
            <a:r>
              <a:rPr lang="en-GB" sz="1050" dirty="0" smtClean="0"/>
              <a:t>. </a:t>
            </a:r>
            <a:r>
              <a:rPr lang="en-GB" sz="1050" dirty="0" smtClean="0">
                <a:solidFill>
                  <a:srgbClr val="0000FF"/>
                </a:solidFill>
              </a:rPr>
              <a:t>Volley Ball Event</a:t>
            </a:r>
            <a:endParaRPr lang="en-GB" sz="1050" dirty="0">
              <a:solidFill>
                <a:srgbClr val="0000FF"/>
              </a:solidFill>
            </a:endParaRPr>
          </a:p>
          <a:p>
            <a:pPr marL="171450" indent="-171450">
              <a:buFontTx/>
              <a:buChar char="-"/>
            </a:pPr>
            <a:endParaRPr lang="en-GB" sz="1000" dirty="0" smtClean="0"/>
          </a:p>
        </p:txBody>
      </p:sp>
      <p:sp>
        <p:nvSpPr>
          <p:cNvPr id="28" name="TextBox 27"/>
          <p:cNvSpPr txBox="1"/>
          <p:nvPr/>
        </p:nvSpPr>
        <p:spPr>
          <a:xfrm>
            <a:off x="3185341" y="4023481"/>
            <a:ext cx="1567040" cy="104644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171450" indent="-171450">
              <a:buFontTx/>
              <a:buChar char="-"/>
            </a:pPr>
            <a:r>
              <a:rPr lang="en-GB" sz="1000" dirty="0"/>
              <a:t>Youth workers assisting all groups on a weekly basis.</a:t>
            </a:r>
            <a:r>
              <a:rPr lang="en-GB" sz="1100" dirty="0"/>
              <a:t> </a:t>
            </a:r>
            <a:endParaRPr lang="en-GB" sz="1100" dirty="0" smtClean="0"/>
          </a:p>
          <a:p>
            <a:r>
              <a:rPr lang="en-GB" sz="1050" dirty="0" smtClean="0">
                <a:solidFill>
                  <a:srgbClr val="0000FF"/>
                </a:solidFill>
              </a:rPr>
              <a:t>National </a:t>
            </a:r>
            <a:r>
              <a:rPr lang="en-GB" sz="1050" dirty="0">
                <a:solidFill>
                  <a:srgbClr val="0000FF"/>
                </a:solidFill>
              </a:rPr>
              <a:t>youth Work Week</a:t>
            </a:r>
          </a:p>
          <a:p>
            <a:pPr marL="171450" indent="-171450">
              <a:buFontTx/>
              <a:buChar char="-"/>
            </a:pPr>
            <a:endParaRPr lang="en-GB" sz="1000" b="1" dirty="0"/>
          </a:p>
        </p:txBody>
      </p:sp>
      <p:sp>
        <p:nvSpPr>
          <p:cNvPr id="29" name="TextBox 28"/>
          <p:cNvSpPr txBox="1"/>
          <p:nvPr/>
        </p:nvSpPr>
        <p:spPr>
          <a:xfrm>
            <a:off x="7761311" y="4006427"/>
            <a:ext cx="1382689" cy="57708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050" dirty="0"/>
              <a:t>- Youth workers assisting all groups on a weekly basis</a:t>
            </a:r>
            <a:r>
              <a:rPr lang="en-GB" sz="1050" dirty="0" smtClean="0"/>
              <a:t>.</a:t>
            </a:r>
            <a:endParaRPr lang="en-GB" sz="1050" dirty="0"/>
          </a:p>
        </p:txBody>
      </p:sp>
    </p:spTree>
    <p:extLst>
      <p:ext uri="{BB962C8B-B14F-4D97-AF65-F5344CB8AC3E}">
        <p14:creationId xmlns:p14="http://schemas.microsoft.com/office/powerpoint/2010/main" val="373564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fontScale="90000"/>
          </a:bodyPr>
          <a:lstStyle/>
          <a:p>
            <a:r>
              <a:rPr lang="en-GB"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How do these targets fit with youth work on a national level?</a:t>
            </a:r>
            <a:r>
              <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t/>
            </a:r>
            <a:br>
              <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rPr>
            </a:br>
            <a:endParaRPr lang="en-GB"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effectLst>
            </a:endParaRPr>
          </a:p>
        </p:txBody>
      </p:sp>
      <p:sp>
        <p:nvSpPr>
          <p:cNvPr id="3" name="Content Placeholder 2"/>
          <p:cNvSpPr>
            <a:spLocks noGrp="1"/>
          </p:cNvSpPr>
          <p:nvPr>
            <p:ph idx="1"/>
          </p:nvPr>
        </p:nvSpPr>
        <p:spPr>
          <a:xfrm>
            <a:off x="467544" y="1916832"/>
            <a:ext cx="8229600" cy="4525963"/>
          </a:xfrm>
        </p:spPr>
        <p:style>
          <a:lnRef idx="1">
            <a:schemeClr val="accent5"/>
          </a:lnRef>
          <a:fillRef idx="3">
            <a:schemeClr val="accent5"/>
          </a:fillRef>
          <a:effectRef idx="2">
            <a:schemeClr val="accent5"/>
          </a:effectRef>
          <a:fontRef idx="minor">
            <a:schemeClr val="lt1"/>
          </a:fontRef>
        </p:style>
        <p:txBody>
          <a:bodyPr>
            <a:normAutofit/>
          </a:bodyPr>
          <a:lstStyle/>
          <a:p>
            <a:pPr marL="0" indent="0">
              <a:buNone/>
            </a:pPr>
            <a:r>
              <a:rPr lang="en-GB" sz="1600" b="1" dirty="0" smtClean="0">
                <a:solidFill>
                  <a:srgbClr val="0000FF"/>
                </a:solidFill>
              </a:rPr>
              <a:t>Government Aims for Youth Work - SCOTLAND</a:t>
            </a:r>
          </a:p>
          <a:p>
            <a:endParaRPr lang="en-GB" sz="1400" b="1" dirty="0">
              <a:solidFill>
                <a:srgbClr val="0000FF"/>
              </a:solidFill>
            </a:endParaRPr>
          </a:p>
          <a:p>
            <a:r>
              <a:rPr lang="en-GB" sz="1400" b="1" dirty="0" smtClean="0">
                <a:solidFill>
                  <a:srgbClr val="0000FF"/>
                </a:solidFill>
              </a:rPr>
              <a:t>A </a:t>
            </a:r>
            <a:r>
              <a:rPr lang="en-GB" sz="1400" b="1" dirty="0">
                <a:solidFill>
                  <a:srgbClr val="0000FF"/>
                </a:solidFill>
              </a:rPr>
              <a:t>wide range of </a:t>
            </a:r>
            <a:r>
              <a:rPr lang="en-GB" sz="1400" b="1" dirty="0" smtClean="0">
                <a:solidFill>
                  <a:srgbClr val="0000FF"/>
                </a:solidFill>
              </a:rPr>
              <a:t>activities - </a:t>
            </a:r>
            <a:r>
              <a:rPr lang="en-GB" sz="1400" dirty="0">
                <a:solidFill>
                  <a:srgbClr val="0000FF"/>
                </a:solidFill>
              </a:rPr>
              <a:t>These include training and awards programmes, literacy projects, outdoor education, volunteering opportunities, community activities, anti-violence and anti-sectarianism initiatives, healthy living programmes and sports, arts and cultural activities</a:t>
            </a:r>
            <a:r>
              <a:rPr lang="en-GB" sz="1400" dirty="0" smtClean="0">
                <a:solidFill>
                  <a:srgbClr val="0000FF"/>
                </a:solidFill>
              </a:rPr>
              <a:t>.</a:t>
            </a:r>
          </a:p>
          <a:p>
            <a:pPr marL="0" indent="0">
              <a:buNone/>
            </a:pPr>
            <a:endParaRPr lang="en-GB" sz="1800" b="1" dirty="0" smtClean="0">
              <a:solidFill>
                <a:srgbClr val="0000FF"/>
              </a:solidFill>
            </a:endParaRPr>
          </a:p>
          <a:p>
            <a:r>
              <a:rPr lang="en-GB" sz="1400" b="1" dirty="0" smtClean="0">
                <a:solidFill>
                  <a:srgbClr val="0000FF"/>
                </a:solidFill>
              </a:rPr>
              <a:t>Champions </a:t>
            </a:r>
            <a:r>
              <a:rPr lang="en-GB" sz="1400" b="1" dirty="0">
                <a:solidFill>
                  <a:srgbClr val="0000FF"/>
                </a:solidFill>
              </a:rPr>
              <a:t>of young </a:t>
            </a:r>
            <a:r>
              <a:rPr lang="en-GB" sz="1400" b="1" dirty="0" smtClean="0">
                <a:solidFill>
                  <a:srgbClr val="0000FF"/>
                </a:solidFill>
              </a:rPr>
              <a:t>people - </a:t>
            </a:r>
            <a:r>
              <a:rPr lang="en-GB" sz="1400" dirty="0">
                <a:solidFill>
                  <a:srgbClr val="0000FF"/>
                </a:solidFill>
              </a:rPr>
              <a:t>We want to support the thousands of dedicated champions of young people. In particular those volunteers who give up their precious time to invest in young people's future and in doing so build on their own skills. </a:t>
            </a:r>
            <a:endParaRPr lang="en-GB" sz="1400" dirty="0" smtClean="0">
              <a:solidFill>
                <a:srgbClr val="0000FF"/>
              </a:solidFill>
            </a:endParaRPr>
          </a:p>
          <a:p>
            <a:pPr marL="0" indent="0">
              <a:buNone/>
            </a:pPr>
            <a:endParaRPr lang="en-GB" sz="1400" dirty="0" smtClean="0">
              <a:solidFill>
                <a:srgbClr val="0000FF"/>
              </a:solidFill>
            </a:endParaRPr>
          </a:p>
          <a:p>
            <a:r>
              <a:rPr lang="en-GB" sz="1400" b="1" dirty="0">
                <a:solidFill>
                  <a:srgbClr val="0000FF"/>
                </a:solidFill>
              </a:rPr>
              <a:t>Building young people's </a:t>
            </a:r>
            <a:r>
              <a:rPr lang="en-GB" sz="1400" b="1" dirty="0" smtClean="0">
                <a:solidFill>
                  <a:srgbClr val="0000FF"/>
                </a:solidFill>
              </a:rPr>
              <a:t>skills - </a:t>
            </a:r>
            <a:r>
              <a:rPr lang="en-GB" sz="1400" dirty="0" smtClean="0">
                <a:solidFill>
                  <a:srgbClr val="0000FF"/>
                </a:solidFill>
              </a:rPr>
              <a:t>Youth </a:t>
            </a:r>
            <a:r>
              <a:rPr lang="en-GB" sz="1400" dirty="0">
                <a:solidFill>
                  <a:srgbClr val="0000FF"/>
                </a:solidFill>
              </a:rPr>
              <a:t>work opportunities provide lots of opportunities for young people to learn. To develop confidence and foster creative thinking. To acquire leadership and negotiation skills and learn to problem solve. To work well with others and to build teams. These are some of the skills that employers are calling out for</a:t>
            </a:r>
            <a:r>
              <a:rPr lang="en-GB" sz="1400" dirty="0" smtClean="0">
                <a:solidFill>
                  <a:srgbClr val="0000FF"/>
                </a:solidFill>
              </a:rPr>
              <a:t>.</a:t>
            </a:r>
            <a:endParaRPr lang="en-GB" sz="1400" dirty="0">
              <a:solidFill>
                <a:srgbClr val="0000FF"/>
              </a:solidFill>
            </a:endParaRPr>
          </a:p>
        </p:txBody>
      </p:sp>
    </p:spTree>
    <p:extLst>
      <p:ext uri="{BB962C8B-B14F-4D97-AF65-F5344CB8AC3E}">
        <p14:creationId xmlns:p14="http://schemas.microsoft.com/office/powerpoint/2010/main" val="150342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553" y="3356992"/>
            <a:ext cx="8229600" cy="1143000"/>
          </a:xfrm>
        </p:spPr>
        <p:txBody>
          <a:bodyPr>
            <a:noAutofit/>
          </a:bodyPr>
          <a:lstStyle/>
          <a:p>
            <a:r>
              <a:rPr lang="en-GB" sz="1800" dirty="0" smtClean="0">
                <a:solidFill>
                  <a:schemeClr val="tx1">
                    <a:lumMod val="85000"/>
                    <a:lumOff val="15000"/>
                  </a:schemeClr>
                </a:solidFill>
                <a:effectLst>
                  <a:outerShdw blurRad="38100" dist="38100" dir="2700000" algn="tl">
                    <a:srgbClr val="000000">
                      <a:alpha val="43137"/>
                    </a:srgbClr>
                  </a:outerShdw>
                </a:effectLst>
              </a:rPr>
              <a:t>On the following slides are details of all of the different groups we are currently assisting on the</a:t>
            </a:r>
            <a:r>
              <a:rPr lang="en-GB" sz="1800" b="1" dirty="0" smtClean="0">
                <a:solidFill>
                  <a:schemeClr val="tx1">
                    <a:lumMod val="85000"/>
                    <a:lumOff val="15000"/>
                  </a:schemeClr>
                </a:solidFill>
              </a:rPr>
              <a:t> </a:t>
            </a:r>
            <a:r>
              <a:rPr lang="en-GB" sz="1600" b="1" dirty="0" smtClean="0">
                <a:solidFill>
                  <a:schemeClr val="tx1">
                    <a:lumMod val="85000"/>
                    <a:lumOff val="15000"/>
                  </a:schemeClr>
                </a:solidFill>
              </a:rPr>
              <a:t>Isle</a:t>
            </a:r>
            <a:r>
              <a:rPr lang="en-GB" sz="1800" b="1" dirty="0" smtClean="0">
                <a:solidFill>
                  <a:schemeClr val="tx1">
                    <a:lumMod val="85000"/>
                    <a:lumOff val="15000"/>
                  </a:schemeClr>
                </a:solidFill>
              </a:rPr>
              <a:t> </a:t>
            </a:r>
            <a:r>
              <a:rPr lang="en-GB" sz="1800" dirty="0" smtClean="0">
                <a:solidFill>
                  <a:schemeClr val="tx1">
                    <a:lumMod val="85000"/>
                    <a:lumOff val="15000"/>
                  </a:schemeClr>
                </a:solidFill>
                <a:effectLst>
                  <a:outerShdw blurRad="38100" dist="38100" dir="2700000" algn="tl">
                    <a:srgbClr val="000000">
                      <a:alpha val="43137"/>
                    </a:srgbClr>
                  </a:outerShdw>
                </a:effectLst>
              </a:rPr>
              <a:t>of Tiree</a:t>
            </a:r>
            <a:endParaRPr lang="en-GB" sz="1800" dirty="0">
              <a:solidFill>
                <a:schemeClr val="tx1">
                  <a:lumMod val="85000"/>
                  <a:lumOff val="15000"/>
                </a:schemeClr>
              </a:solidFill>
              <a:effectLst>
                <a:outerShdw blurRad="38100" dist="38100" dir="2700000" algn="tl">
                  <a:srgbClr val="000000">
                    <a:alpha val="43137"/>
                  </a:srgbClr>
                </a:outerShdw>
              </a:effectLst>
            </a:endParaRPr>
          </a:p>
        </p:txBody>
      </p:sp>
      <p:pic>
        <p:nvPicPr>
          <p:cNvPr id="4" name="Picture 3" descr="260521_10150284621587812_746092811_9113834_6969896_n.jpg"/>
          <p:cNvPicPr/>
          <p:nvPr/>
        </p:nvPicPr>
        <p:blipFill>
          <a:blip r:embed="rId2" cstate="print"/>
          <a:stretch>
            <a:fillRect/>
          </a:stretch>
        </p:blipFill>
        <p:spPr>
          <a:xfrm>
            <a:off x="620620" y="4577078"/>
            <a:ext cx="1728714" cy="19584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611560" y="195634"/>
            <a:ext cx="1737774" cy="14331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4" descr="http://www.smittenbybritain.com/wp-content/uploads/2012/05/tea-and-cake.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668" y="122135"/>
            <a:ext cx="2309923" cy="17324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descr="http://www.boardseekermag.com/inside_line/oct_05/pics/tiree_club_1.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84168" y="122135"/>
            <a:ext cx="2140636" cy="15758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4" descr="https://fbcdn-sphotos-f-a.akamaihd.net/hphotos-ak-snc7/294604_10150277338632541_548572302_n.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946"/>
          <a:stretch/>
        </p:blipFill>
        <p:spPr bwMode="auto">
          <a:xfrm>
            <a:off x="6372200" y="4812676"/>
            <a:ext cx="2378881" cy="17228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51031" y="4827867"/>
            <a:ext cx="2307560" cy="1730670"/>
          </a:xfrm>
          <a:prstGeom prst="rect">
            <a:avLst/>
          </a:prstGeom>
          <a:ln>
            <a:noFill/>
          </a:ln>
          <a:effectLst>
            <a:softEdge rad="112500"/>
          </a:effectLst>
        </p:spPr>
      </p:pic>
      <p:sp>
        <p:nvSpPr>
          <p:cNvPr id="10" name="Title 1"/>
          <p:cNvSpPr txBox="1">
            <a:spLocks/>
          </p:cNvSpPr>
          <p:nvPr/>
        </p:nvSpPr>
        <p:spPr>
          <a:xfrm>
            <a:off x="691952" y="2429272"/>
            <a:ext cx="82296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smtClean="0"/>
              <a:t>Youth Groups we are currently working with…</a:t>
            </a:r>
            <a:endParaRPr lang="en-GB" dirty="0"/>
          </a:p>
        </p:txBody>
      </p:sp>
    </p:spTree>
    <p:extLst>
      <p:ext uri="{BB962C8B-B14F-4D97-AF65-F5344CB8AC3E}">
        <p14:creationId xmlns:p14="http://schemas.microsoft.com/office/powerpoint/2010/main" val="426451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circle(in)">
                                      <p:cBhvr>
                                        <p:cTn id="4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930" y="3027437"/>
            <a:ext cx="4036774" cy="35394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600" b="1" dirty="0" smtClean="0">
                <a:solidFill>
                  <a:schemeClr val="bg1"/>
                </a:solidFill>
                <a:latin typeface="Tahoma" pitchFamily="34" charset="0"/>
                <a:ea typeface="Tahoma" pitchFamily="34" charset="0"/>
                <a:cs typeface="Tahoma" pitchFamily="34" charset="0"/>
              </a:rPr>
              <a:t>Youth Group </a:t>
            </a:r>
            <a:r>
              <a:rPr lang="en-GB" sz="1600" b="1" dirty="0">
                <a:solidFill>
                  <a:schemeClr val="bg1"/>
                </a:solidFill>
                <a:latin typeface="Tahoma" pitchFamily="34" charset="0"/>
                <a:ea typeface="Tahoma" pitchFamily="34" charset="0"/>
                <a:cs typeface="Tahoma" pitchFamily="34" charset="0"/>
              </a:rPr>
              <a:t>Name</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Adult Volunteers</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Age Range of group:</a:t>
            </a: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Young people who attend:</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What Happens at the </a:t>
            </a:r>
            <a:r>
              <a:rPr lang="en-GB" sz="1600" b="1" dirty="0">
                <a:solidFill>
                  <a:schemeClr val="bg1"/>
                </a:solidFill>
                <a:latin typeface="Tahoma" pitchFamily="34" charset="0"/>
                <a:ea typeface="Tahoma" pitchFamily="34" charset="0"/>
                <a:cs typeface="Tahoma" pitchFamily="34" charset="0"/>
              </a:rPr>
              <a:t>Group</a:t>
            </a:r>
            <a:r>
              <a:rPr lang="en-GB" sz="1600" b="1" dirty="0" smtClean="0">
                <a:solidFill>
                  <a:schemeClr val="bg1"/>
                </a:solidFill>
                <a:latin typeface="Tahoma" pitchFamily="34" charset="0"/>
                <a:ea typeface="Tahoma" pitchFamily="34" charset="0"/>
                <a:cs typeface="Tahoma" pitchFamily="34" charset="0"/>
              </a:rPr>
              <a:t>:</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a:solidFill>
                  <a:schemeClr val="bg1"/>
                </a:solidFill>
                <a:latin typeface="Tahoma" pitchFamily="34" charset="0"/>
                <a:ea typeface="Tahoma" pitchFamily="34" charset="0"/>
                <a:cs typeface="Tahoma" pitchFamily="34" charset="0"/>
              </a:rPr>
              <a:t>		</a:t>
            </a:r>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Future hopes and dreams of the group</a:t>
            </a:r>
            <a:r>
              <a:rPr lang="en-GB" sz="1600" dirty="0" smtClean="0">
                <a:solidFill>
                  <a:schemeClr val="bg1"/>
                </a:solidFill>
                <a:latin typeface="Tahoma" pitchFamily="34" charset="0"/>
                <a:ea typeface="Tahoma" pitchFamily="34" charset="0"/>
                <a:cs typeface="Tahoma" pitchFamily="34" charset="0"/>
              </a:rPr>
              <a:t>:</a:t>
            </a:r>
            <a:endParaRPr lang="en-GB" sz="1600" dirty="0">
              <a:solidFill>
                <a:schemeClr val="bg1"/>
              </a:solidFill>
              <a:latin typeface="Tahoma" pitchFamily="34" charset="0"/>
              <a:ea typeface="Tahoma" pitchFamily="34" charset="0"/>
              <a:cs typeface="Tahoma" pitchFamily="34" charset="0"/>
            </a:endParaRPr>
          </a:p>
        </p:txBody>
      </p:sp>
      <p:sp>
        <p:nvSpPr>
          <p:cNvPr id="7" name="TextBox 6"/>
          <p:cNvSpPr txBox="1"/>
          <p:nvPr/>
        </p:nvSpPr>
        <p:spPr>
          <a:xfrm>
            <a:off x="4349651" y="3027437"/>
            <a:ext cx="1823974"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Duke of Edinburgh</a:t>
            </a:r>
          </a:p>
        </p:txBody>
      </p:sp>
      <p:sp>
        <p:nvSpPr>
          <p:cNvPr id="8" name="TextBox 7"/>
          <p:cNvSpPr txBox="1"/>
          <p:nvPr/>
        </p:nvSpPr>
        <p:spPr>
          <a:xfrm>
            <a:off x="4329370" y="3608581"/>
            <a:ext cx="72008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6</a:t>
            </a:r>
            <a:endParaRPr lang="en-GB" sz="1400" b="1" dirty="0"/>
          </a:p>
        </p:txBody>
      </p:sp>
      <p:sp>
        <p:nvSpPr>
          <p:cNvPr id="9" name="TextBox 8"/>
          <p:cNvSpPr txBox="1"/>
          <p:nvPr/>
        </p:nvSpPr>
        <p:spPr>
          <a:xfrm>
            <a:off x="4329370" y="4094926"/>
            <a:ext cx="1224136"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dirty="0" smtClean="0"/>
              <a:t>14-25</a:t>
            </a:r>
            <a:endParaRPr lang="en-GB" sz="1600" b="1" dirty="0"/>
          </a:p>
        </p:txBody>
      </p:sp>
      <p:sp>
        <p:nvSpPr>
          <p:cNvPr id="10" name="TextBox 9"/>
          <p:cNvSpPr txBox="1"/>
          <p:nvPr/>
        </p:nvSpPr>
        <p:spPr>
          <a:xfrm>
            <a:off x="4349651" y="4587368"/>
            <a:ext cx="64807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10</a:t>
            </a:r>
            <a:endParaRPr lang="en-GB" sz="1400" b="1" dirty="0"/>
          </a:p>
        </p:txBody>
      </p:sp>
      <p:sp>
        <p:nvSpPr>
          <p:cNvPr id="11" name="TextBox 10"/>
          <p:cNvSpPr txBox="1"/>
          <p:nvPr/>
        </p:nvSpPr>
        <p:spPr>
          <a:xfrm>
            <a:off x="4292529" y="5148521"/>
            <a:ext cx="458177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To build up their own skills in physical </a:t>
            </a:r>
            <a:r>
              <a:rPr lang="en-GB" sz="1200" dirty="0" smtClean="0"/>
              <a:t>activity </a:t>
            </a:r>
            <a:r>
              <a:rPr lang="en-GB" sz="1200" dirty="0"/>
              <a:t>(promoting health and wellbeing) and to encourage personal skills </a:t>
            </a:r>
            <a:r>
              <a:rPr lang="en-GB" sz="1200" dirty="0" smtClean="0"/>
              <a:t>, volunteering , teamwork and </a:t>
            </a:r>
            <a:r>
              <a:rPr lang="en-GB" sz="1200" dirty="0"/>
              <a:t>improving confidence</a:t>
            </a:r>
          </a:p>
        </p:txBody>
      </p:sp>
      <p:sp>
        <p:nvSpPr>
          <p:cNvPr id="12" name="TextBox 11"/>
          <p:cNvSpPr txBox="1"/>
          <p:nvPr/>
        </p:nvSpPr>
        <p:spPr>
          <a:xfrm>
            <a:off x="4279094" y="5966703"/>
            <a:ext cx="4558004" cy="6001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To build on what we are already doing </a:t>
            </a:r>
            <a:r>
              <a:rPr lang="en-GB" sz="1100" dirty="0" smtClean="0"/>
              <a:t>and </a:t>
            </a:r>
            <a:r>
              <a:rPr lang="en-GB" sz="1100" dirty="0"/>
              <a:t>get the kids through their bronze award then begin silver </a:t>
            </a:r>
            <a:r>
              <a:rPr lang="en-GB" sz="1100" dirty="0" smtClean="0"/>
              <a:t>.To </a:t>
            </a:r>
            <a:r>
              <a:rPr lang="en-GB" sz="1100" dirty="0"/>
              <a:t>encourage more team events improving the local community</a:t>
            </a:r>
          </a:p>
        </p:txBody>
      </p:sp>
      <p:sp>
        <p:nvSpPr>
          <p:cNvPr id="13" name="TextBox 12"/>
          <p:cNvSpPr txBox="1"/>
          <p:nvPr/>
        </p:nvSpPr>
        <p:spPr>
          <a:xfrm>
            <a:off x="3491880" y="135036"/>
            <a:ext cx="5472608"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b="1" dirty="0" smtClean="0">
                <a:latin typeface="Tahoma" pitchFamily="34" charset="0"/>
                <a:ea typeface="Tahoma" pitchFamily="34" charset="0"/>
                <a:cs typeface="Tahoma" pitchFamily="34" charset="0"/>
              </a:rPr>
              <a:t>outh Work Tiree – Youth group Profile Pages</a:t>
            </a:r>
            <a:endParaRPr lang="en-GB" b="1" dirty="0">
              <a:latin typeface="Tahoma" pitchFamily="34" charset="0"/>
              <a:ea typeface="Tahoma" pitchFamily="34" charset="0"/>
              <a:cs typeface="Tahoma" pitchFamily="34" charset="0"/>
            </a:endParaRPr>
          </a:p>
        </p:txBody>
      </p:sp>
      <p:cxnSp>
        <p:nvCxnSpPr>
          <p:cNvPr id="15" name="Straight Connector 14"/>
          <p:cNvCxnSpPr/>
          <p:nvPr/>
        </p:nvCxnSpPr>
        <p:spPr>
          <a:xfrm>
            <a:off x="3491880" y="764704"/>
            <a:ext cx="5450439" cy="0"/>
          </a:xfrm>
          <a:prstGeom prst="line">
            <a:avLst/>
          </a:prstGeom>
          <a:ln>
            <a:solidFill>
              <a:schemeClr val="tx2"/>
            </a:solidFill>
          </a:ln>
        </p:spPr>
        <p:style>
          <a:lnRef idx="3">
            <a:schemeClr val="accent5"/>
          </a:lnRef>
          <a:fillRef idx="0">
            <a:schemeClr val="accent5"/>
          </a:fillRef>
          <a:effectRef idx="2">
            <a:schemeClr val="accent5"/>
          </a:effectRef>
          <a:fontRef idx="minor">
            <a:schemeClr val="tx1"/>
          </a:fontRef>
        </p:style>
      </p:cxnSp>
      <p:pic>
        <p:nvPicPr>
          <p:cNvPr id="2050" name="Picture 2" descr="http://www.234squadron.org.uk/web_images/duke.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3633" y="2734300"/>
            <a:ext cx="2519837" cy="169918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260521_10150284621587812_746092811_9113834_6969896_n.jpg"/>
          <p:cNvPicPr/>
          <p:nvPr/>
        </p:nvPicPr>
        <p:blipFill>
          <a:blip r:embed="rId4" cstate="print"/>
          <a:stretch>
            <a:fillRect/>
          </a:stretch>
        </p:blipFill>
        <p:spPr>
          <a:xfrm>
            <a:off x="169930" y="146400"/>
            <a:ext cx="1882312" cy="2346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0" name="Straight Connector 19"/>
          <p:cNvCxnSpPr/>
          <p:nvPr/>
        </p:nvCxnSpPr>
        <p:spPr>
          <a:xfrm>
            <a:off x="2456255" y="2481531"/>
            <a:ext cx="6486064" cy="11364"/>
          </a:xfrm>
          <a:prstGeom prst="line">
            <a:avLst/>
          </a:prstGeom>
          <a:ln>
            <a:solidFill>
              <a:schemeClr val="tx2"/>
            </a:solidFill>
          </a:ln>
        </p:spPr>
        <p:style>
          <a:lnRef idx="3">
            <a:schemeClr val="accent5"/>
          </a:lnRef>
          <a:fillRef idx="0">
            <a:schemeClr val="accent5"/>
          </a:fillRef>
          <a:effectRef idx="2">
            <a:schemeClr val="accent5"/>
          </a:effectRef>
          <a:fontRef idx="minor">
            <a:schemeClr val="tx1"/>
          </a:fontRef>
        </p:style>
      </p:cxnSp>
      <p:sp>
        <p:nvSpPr>
          <p:cNvPr id="22" name="TextBox 21"/>
          <p:cNvSpPr txBox="1"/>
          <p:nvPr/>
        </p:nvSpPr>
        <p:spPr>
          <a:xfrm>
            <a:off x="2456255" y="135036"/>
            <a:ext cx="963617"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5400" dirty="0" smtClean="0">
                <a:latin typeface="Tahoma" pitchFamily="34" charset="0"/>
                <a:ea typeface="Tahoma" pitchFamily="34" charset="0"/>
                <a:cs typeface="Tahoma" pitchFamily="34" charset="0"/>
              </a:rPr>
              <a:t> Y </a:t>
            </a:r>
            <a:endParaRPr lang="en-GB" sz="2800" dirty="0">
              <a:latin typeface="Tahoma" pitchFamily="34" charset="0"/>
              <a:ea typeface="Tahoma" pitchFamily="34" charset="0"/>
              <a:cs typeface="Tahoma" pitchFamily="34" charset="0"/>
            </a:endParaRPr>
          </a:p>
        </p:txBody>
      </p:sp>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4649" t="61052" r="46220" b="35396"/>
          <a:stretch/>
        </p:blipFill>
        <p:spPr bwMode="auto">
          <a:xfrm>
            <a:off x="0" y="2663765"/>
            <a:ext cx="1369749" cy="29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5264" t="40511" r="83181" b="54407"/>
          <a:stretch/>
        </p:blipFill>
        <p:spPr bwMode="auto">
          <a:xfrm>
            <a:off x="2330091" y="1552909"/>
            <a:ext cx="1546722" cy="37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3905809" y="1616178"/>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In a relationship </a:t>
            </a:r>
            <a:r>
              <a:rPr lang="en-GB" sz="1200" dirty="0" smtClean="0">
                <a:latin typeface="Tahoma" pitchFamily="34" charset="0"/>
                <a:ea typeface="Tahoma" pitchFamily="34" charset="0"/>
                <a:cs typeface="Tahoma" pitchFamily="34" charset="0"/>
              </a:rPr>
              <a:t>with </a:t>
            </a:r>
            <a:r>
              <a:rPr lang="en-GB" sz="1200" dirty="0" smtClean="0">
                <a:solidFill>
                  <a:srgbClr val="0000FF"/>
                </a:solidFill>
                <a:latin typeface="Tahoma" pitchFamily="34" charset="0"/>
                <a:ea typeface="Tahoma" pitchFamily="34" charset="0"/>
                <a:cs typeface="Tahoma" pitchFamily="34" charset="0"/>
              </a:rPr>
              <a:t>Tiree Trust Youth Work Project</a:t>
            </a:r>
            <a:endParaRPr lang="en-GB" sz="1200" dirty="0">
              <a:solidFill>
                <a:srgbClr val="0000FF"/>
              </a:solidFill>
              <a:latin typeface="Tahoma" pitchFamily="34" charset="0"/>
              <a:ea typeface="Tahoma" pitchFamily="34" charset="0"/>
              <a:cs typeface="Tahoma" pitchFamily="34" charset="0"/>
            </a:endParaRPr>
          </a:p>
        </p:txBody>
      </p:sp>
      <p:pic>
        <p:nvPicPr>
          <p:cNvPr id="2054" name="Picture 6" descr="https://fbcdn-sphotos-h-a.akamaihd.net/hphotos-ak-prn1/560196_375990789099508_74165993_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2360" y="1498502"/>
            <a:ext cx="897696" cy="512349"/>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45294" t="39539" r="44699" b="55489"/>
          <a:stretch/>
        </p:blipFill>
        <p:spPr bwMode="auto">
          <a:xfrm>
            <a:off x="2603646" y="1913007"/>
            <a:ext cx="1301941" cy="363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rotWithShape="1">
          <a:blip r:embed="rId9">
            <a:extLst>
              <a:ext uri="{28A0092B-C50C-407E-A947-70E740481C1C}">
                <a14:useLocalDpi xmlns:a14="http://schemas.microsoft.com/office/drawing/2010/main" val="0"/>
              </a:ext>
            </a:extLst>
          </a:blip>
          <a:srcRect l="44880" t="33475" r="48162" b="62797"/>
          <a:stretch/>
        </p:blipFill>
        <p:spPr bwMode="auto">
          <a:xfrm>
            <a:off x="2499882" y="1256286"/>
            <a:ext cx="1340207" cy="403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descr="http://www.ecreativeim.com/blog/wp-content/uploads/2011/05/facebook-like-icon.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840089" y="6216542"/>
            <a:ext cx="277978" cy="258539"/>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http://static3.businessinsider.com/image/510adac6eab8ea5950000002-400-300-400-300/starbucks-birthday-wishes.png">
            <a:hlinkClick r:id="rId12"/>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8534" t="55450" r="75914" b="36253"/>
          <a:stretch/>
        </p:blipFill>
        <p:spPr bwMode="auto">
          <a:xfrm>
            <a:off x="2330091" y="1276177"/>
            <a:ext cx="339582" cy="38065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3907358" y="1319648"/>
            <a:ext cx="1960786" cy="276999"/>
          </a:xfrm>
          <a:prstGeom prst="rect">
            <a:avLst/>
          </a:prstGeom>
          <a:noFill/>
        </p:spPr>
        <p:txBody>
          <a:bodyPr wrap="square" rtlCol="0">
            <a:spAutoFit/>
          </a:bodyPr>
          <a:lstStyle/>
          <a:p>
            <a:r>
              <a:rPr lang="en-GB" sz="1200" dirty="0" smtClean="0">
                <a:latin typeface="Tahoma" pitchFamily="34" charset="0"/>
                <a:ea typeface="Tahoma" pitchFamily="34" charset="0"/>
                <a:cs typeface="Tahoma" pitchFamily="34" charset="0"/>
              </a:rPr>
              <a:t>22</a:t>
            </a:r>
            <a:r>
              <a:rPr lang="en-GB" sz="1200" baseline="30000" dirty="0" smtClean="0">
                <a:latin typeface="Tahoma" pitchFamily="34" charset="0"/>
                <a:ea typeface="Tahoma" pitchFamily="34" charset="0"/>
                <a:cs typeface="Tahoma" pitchFamily="34" charset="0"/>
              </a:rPr>
              <a:t>nd</a:t>
            </a:r>
            <a:r>
              <a:rPr lang="en-GB" sz="1200" dirty="0" smtClean="0">
                <a:latin typeface="Tahoma" pitchFamily="34" charset="0"/>
                <a:ea typeface="Tahoma" pitchFamily="34" charset="0"/>
                <a:cs typeface="Tahoma" pitchFamily="34" charset="0"/>
              </a:rPr>
              <a:t> August 2010</a:t>
            </a:r>
            <a:endParaRPr lang="en-GB" sz="1200" dirty="0">
              <a:latin typeface="Tahoma" pitchFamily="34" charset="0"/>
              <a:ea typeface="Tahoma" pitchFamily="34" charset="0"/>
              <a:cs typeface="Tahoma" pitchFamily="34" charset="0"/>
            </a:endParaRPr>
          </a:p>
        </p:txBody>
      </p:sp>
      <p:sp>
        <p:nvSpPr>
          <p:cNvPr id="37" name="TextBox 36"/>
          <p:cNvSpPr txBox="1"/>
          <p:nvPr/>
        </p:nvSpPr>
        <p:spPr>
          <a:xfrm>
            <a:off x="3894724" y="1913007"/>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Catriona Spink, </a:t>
            </a:r>
            <a:r>
              <a:rPr lang="en-GB" sz="1200" dirty="0" smtClean="0">
                <a:solidFill>
                  <a:schemeClr val="tx1">
                    <a:lumMod val="85000"/>
                    <a:lumOff val="15000"/>
                  </a:schemeClr>
                </a:solidFill>
                <a:latin typeface="Tahoma" pitchFamily="34" charset="0"/>
                <a:ea typeface="Tahoma" pitchFamily="34" charset="0"/>
                <a:cs typeface="Tahoma" pitchFamily="34" charset="0"/>
              </a:rPr>
              <a:t>catriona.spink@me.com</a:t>
            </a:r>
            <a:endParaRPr lang="en-GB" sz="1200" dirty="0">
              <a:solidFill>
                <a:schemeClr val="tx1">
                  <a:lumMod val="85000"/>
                  <a:lumOff val="15000"/>
                </a:schemeClr>
              </a:solidFill>
              <a:latin typeface="Tahoma" pitchFamily="34" charset="0"/>
              <a:ea typeface="Tahoma" pitchFamily="34" charset="0"/>
              <a:cs typeface="Tahoma" pitchFamily="34" charset="0"/>
            </a:endParaRPr>
          </a:p>
        </p:txBody>
      </p:sp>
      <p:pic>
        <p:nvPicPr>
          <p:cNvPr id="2063" name="Picture 15" descr="http://cultofmac.cultofmaccom.netdna-cdn.com/wp-content/uploads/2012/09/Facebook-Contact-Fix.jpg">
            <a:hlinkClick r:id="rId14"/>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77340" t="36844" r="19152" b="52106"/>
          <a:stretch/>
        </p:blipFill>
        <p:spPr bwMode="auto">
          <a:xfrm>
            <a:off x="2376944" y="1857687"/>
            <a:ext cx="292729" cy="387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1424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718" t="27101" r="46698" b="59471"/>
          <a:stretch/>
        </p:blipFill>
        <p:spPr bwMode="auto">
          <a:xfrm>
            <a:off x="2660449" y="1319648"/>
            <a:ext cx="1246909" cy="982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91880" y="135036"/>
            <a:ext cx="5472608"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b="1" dirty="0" smtClean="0">
                <a:latin typeface="Tahoma" pitchFamily="34" charset="0"/>
                <a:ea typeface="Tahoma" pitchFamily="34" charset="0"/>
                <a:cs typeface="Tahoma" pitchFamily="34" charset="0"/>
              </a:rPr>
              <a:t>outh Work Tiree – Youth group Profile Pages</a:t>
            </a:r>
            <a:endParaRPr lang="en-GB" b="1" dirty="0">
              <a:latin typeface="Tahoma" pitchFamily="34" charset="0"/>
              <a:ea typeface="Tahoma" pitchFamily="34" charset="0"/>
              <a:cs typeface="Tahoma" pitchFamily="34" charset="0"/>
            </a:endParaRPr>
          </a:p>
        </p:txBody>
      </p:sp>
      <p:sp>
        <p:nvSpPr>
          <p:cNvPr id="6" name="TextBox 5"/>
          <p:cNvSpPr txBox="1"/>
          <p:nvPr/>
        </p:nvSpPr>
        <p:spPr>
          <a:xfrm>
            <a:off x="2456255" y="135036"/>
            <a:ext cx="963617"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5400" dirty="0" smtClean="0">
                <a:latin typeface="Tahoma" pitchFamily="34" charset="0"/>
                <a:ea typeface="Tahoma" pitchFamily="34" charset="0"/>
                <a:cs typeface="Tahoma" pitchFamily="34" charset="0"/>
              </a:rPr>
              <a:t> Y </a:t>
            </a:r>
            <a:endParaRPr lang="en-GB" sz="2800" dirty="0">
              <a:latin typeface="Tahoma" pitchFamily="34" charset="0"/>
              <a:ea typeface="Tahoma" pitchFamily="34" charset="0"/>
              <a:cs typeface="Tahoma" pitchFamily="34" charset="0"/>
            </a:endParaRPr>
          </a:p>
        </p:txBody>
      </p:sp>
      <p:sp>
        <p:nvSpPr>
          <p:cNvPr id="7" name="TextBox 6"/>
          <p:cNvSpPr txBox="1"/>
          <p:nvPr/>
        </p:nvSpPr>
        <p:spPr>
          <a:xfrm>
            <a:off x="3907358" y="1319648"/>
            <a:ext cx="1960786" cy="276999"/>
          </a:xfrm>
          <a:prstGeom prst="rect">
            <a:avLst/>
          </a:prstGeom>
          <a:noFill/>
        </p:spPr>
        <p:txBody>
          <a:bodyPr wrap="square" rtlCol="0">
            <a:spAutoFit/>
          </a:bodyPr>
          <a:lstStyle/>
          <a:p>
            <a:r>
              <a:rPr lang="en-GB" sz="1200" dirty="0" smtClean="0">
                <a:latin typeface="Tahoma" pitchFamily="34" charset="0"/>
                <a:ea typeface="Tahoma" pitchFamily="34" charset="0"/>
                <a:cs typeface="Tahoma" pitchFamily="34" charset="0"/>
              </a:rPr>
              <a:t>18</a:t>
            </a:r>
            <a:r>
              <a:rPr lang="en-GB" sz="1200" baseline="30000" dirty="0" smtClean="0">
                <a:latin typeface="Tahoma" pitchFamily="34" charset="0"/>
                <a:ea typeface="Tahoma" pitchFamily="34" charset="0"/>
                <a:cs typeface="Tahoma" pitchFamily="34" charset="0"/>
              </a:rPr>
              <a:t>th</a:t>
            </a:r>
            <a:r>
              <a:rPr lang="en-GB" sz="1200" dirty="0" smtClean="0">
                <a:latin typeface="Tahoma" pitchFamily="34" charset="0"/>
                <a:ea typeface="Tahoma" pitchFamily="34" charset="0"/>
                <a:cs typeface="Tahoma" pitchFamily="34" charset="0"/>
              </a:rPr>
              <a:t> February 2012</a:t>
            </a:r>
            <a:endParaRPr lang="en-GB" sz="1200" dirty="0">
              <a:latin typeface="Tahoma" pitchFamily="34" charset="0"/>
              <a:ea typeface="Tahoma" pitchFamily="34" charset="0"/>
              <a:cs typeface="Tahoma" pitchFamily="34" charset="0"/>
            </a:endParaRPr>
          </a:p>
        </p:txBody>
      </p:sp>
      <p:sp>
        <p:nvSpPr>
          <p:cNvPr id="8" name="TextBox 7"/>
          <p:cNvSpPr txBox="1"/>
          <p:nvPr/>
        </p:nvSpPr>
        <p:spPr>
          <a:xfrm>
            <a:off x="3905809" y="1616178"/>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In a relationship </a:t>
            </a:r>
            <a:r>
              <a:rPr lang="en-GB" sz="1200" dirty="0" smtClean="0">
                <a:latin typeface="Tahoma" pitchFamily="34" charset="0"/>
                <a:ea typeface="Tahoma" pitchFamily="34" charset="0"/>
                <a:cs typeface="Tahoma" pitchFamily="34" charset="0"/>
              </a:rPr>
              <a:t>with </a:t>
            </a:r>
            <a:r>
              <a:rPr lang="en-GB" sz="1200" dirty="0" smtClean="0">
                <a:solidFill>
                  <a:srgbClr val="0000FF"/>
                </a:solidFill>
                <a:latin typeface="Tahoma" pitchFamily="34" charset="0"/>
                <a:ea typeface="Tahoma" pitchFamily="34" charset="0"/>
                <a:cs typeface="Tahoma" pitchFamily="34" charset="0"/>
              </a:rPr>
              <a:t>Tiree Trust Youth Work Project</a:t>
            </a:r>
            <a:endParaRPr lang="en-GB" sz="1200" dirty="0">
              <a:solidFill>
                <a:srgbClr val="0000FF"/>
              </a:solidFill>
              <a:latin typeface="Tahoma" pitchFamily="34" charset="0"/>
              <a:ea typeface="Tahoma" pitchFamily="34" charset="0"/>
              <a:cs typeface="Tahoma" pitchFamily="34" charset="0"/>
            </a:endParaRPr>
          </a:p>
        </p:txBody>
      </p:sp>
      <p:sp>
        <p:nvSpPr>
          <p:cNvPr id="9" name="TextBox 8"/>
          <p:cNvSpPr txBox="1"/>
          <p:nvPr/>
        </p:nvSpPr>
        <p:spPr>
          <a:xfrm>
            <a:off x="3894724" y="1913007"/>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Fiona Armstrong, </a:t>
            </a:r>
            <a:r>
              <a:rPr lang="en-GB" sz="1200" dirty="0">
                <a:solidFill>
                  <a:schemeClr val="tx1">
                    <a:lumMod val="85000"/>
                    <a:lumOff val="15000"/>
                  </a:schemeClr>
                </a:solidFill>
                <a:latin typeface="Tahoma" pitchFamily="34" charset="0"/>
                <a:ea typeface="Tahoma" pitchFamily="34" charset="0"/>
                <a:cs typeface="Tahoma" pitchFamily="34" charset="0"/>
              </a:rPr>
              <a:t>fiona.armstrong1@btopenworld.com</a:t>
            </a:r>
          </a:p>
        </p:txBody>
      </p:sp>
      <p:pic>
        <p:nvPicPr>
          <p:cNvPr id="10" name="Picture 6" descr="https://fbcdn-sphotos-h-a.akamaihd.net/hphotos-ak-prn1/560196_375990789099508_74165993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1498502"/>
            <a:ext cx="897696" cy="5123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69930" y="3027437"/>
            <a:ext cx="4036774" cy="35394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600" b="1" dirty="0" smtClean="0">
                <a:solidFill>
                  <a:schemeClr val="bg1"/>
                </a:solidFill>
                <a:latin typeface="Tahoma" pitchFamily="34" charset="0"/>
                <a:ea typeface="Tahoma" pitchFamily="34" charset="0"/>
                <a:cs typeface="Tahoma" pitchFamily="34" charset="0"/>
              </a:rPr>
              <a:t>Youth Group </a:t>
            </a:r>
            <a:r>
              <a:rPr lang="en-GB" sz="1600" b="1" dirty="0">
                <a:solidFill>
                  <a:schemeClr val="bg1"/>
                </a:solidFill>
                <a:latin typeface="Tahoma" pitchFamily="34" charset="0"/>
                <a:ea typeface="Tahoma" pitchFamily="34" charset="0"/>
                <a:cs typeface="Tahoma" pitchFamily="34" charset="0"/>
              </a:rPr>
              <a:t>Name</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Adult Volunteers</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Age Range of group:</a:t>
            </a: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Young people who attend:</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What Happens at the </a:t>
            </a:r>
            <a:r>
              <a:rPr lang="en-GB" sz="1600" b="1" dirty="0">
                <a:solidFill>
                  <a:schemeClr val="bg1"/>
                </a:solidFill>
                <a:latin typeface="Tahoma" pitchFamily="34" charset="0"/>
                <a:ea typeface="Tahoma" pitchFamily="34" charset="0"/>
                <a:cs typeface="Tahoma" pitchFamily="34" charset="0"/>
              </a:rPr>
              <a:t>Group</a:t>
            </a:r>
            <a:r>
              <a:rPr lang="en-GB" sz="1600" b="1" dirty="0" smtClean="0">
                <a:solidFill>
                  <a:schemeClr val="bg1"/>
                </a:solidFill>
                <a:latin typeface="Tahoma" pitchFamily="34" charset="0"/>
                <a:ea typeface="Tahoma" pitchFamily="34" charset="0"/>
                <a:cs typeface="Tahoma" pitchFamily="34" charset="0"/>
              </a:rPr>
              <a:t>:</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a:solidFill>
                  <a:schemeClr val="bg1"/>
                </a:solidFill>
                <a:latin typeface="Tahoma" pitchFamily="34" charset="0"/>
                <a:ea typeface="Tahoma" pitchFamily="34" charset="0"/>
                <a:cs typeface="Tahoma" pitchFamily="34" charset="0"/>
              </a:rPr>
              <a:t>		</a:t>
            </a:r>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Future hopes and dreams of the group</a:t>
            </a:r>
            <a:r>
              <a:rPr lang="en-GB" sz="1600" dirty="0" smtClean="0">
                <a:solidFill>
                  <a:schemeClr val="bg1"/>
                </a:solidFill>
                <a:latin typeface="Tahoma" pitchFamily="34" charset="0"/>
                <a:ea typeface="Tahoma" pitchFamily="34" charset="0"/>
                <a:cs typeface="Tahoma" pitchFamily="34" charset="0"/>
              </a:rPr>
              <a:t>:</a:t>
            </a:r>
            <a:endParaRPr lang="en-GB" sz="1600" dirty="0">
              <a:solidFill>
                <a:schemeClr val="bg1"/>
              </a:solidFill>
              <a:latin typeface="Tahoma" pitchFamily="34" charset="0"/>
              <a:ea typeface="Tahoma" pitchFamily="34" charset="0"/>
              <a:cs typeface="Tahoma" pitchFamily="34" charset="0"/>
            </a:endParaRPr>
          </a:p>
        </p:txBody>
      </p:sp>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4649" t="61052" r="46220" b="35396"/>
          <a:stretch/>
        </p:blipFill>
        <p:spPr bwMode="auto">
          <a:xfrm>
            <a:off x="0" y="2663765"/>
            <a:ext cx="1369749" cy="29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4349651" y="3027437"/>
            <a:ext cx="1823974"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Tiree Beaver Scouts</a:t>
            </a:r>
            <a:endParaRPr lang="en-GB" sz="1400" b="1" dirty="0"/>
          </a:p>
        </p:txBody>
      </p:sp>
      <p:sp>
        <p:nvSpPr>
          <p:cNvPr id="14" name="TextBox 13"/>
          <p:cNvSpPr txBox="1"/>
          <p:nvPr/>
        </p:nvSpPr>
        <p:spPr>
          <a:xfrm>
            <a:off x="4329370" y="3608581"/>
            <a:ext cx="72008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10</a:t>
            </a:r>
            <a:endParaRPr lang="en-GB" sz="1400" b="1" dirty="0"/>
          </a:p>
        </p:txBody>
      </p:sp>
      <p:sp>
        <p:nvSpPr>
          <p:cNvPr id="15" name="TextBox 14"/>
          <p:cNvSpPr txBox="1"/>
          <p:nvPr/>
        </p:nvSpPr>
        <p:spPr>
          <a:xfrm>
            <a:off x="4329370" y="4094926"/>
            <a:ext cx="1224136"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dirty="0"/>
              <a:t>5</a:t>
            </a:r>
            <a:r>
              <a:rPr lang="en-GB" sz="1600" b="1" dirty="0" smtClean="0"/>
              <a:t> </a:t>
            </a:r>
            <a:r>
              <a:rPr lang="en-GB" sz="1600" b="1" dirty="0"/>
              <a:t>to </a:t>
            </a:r>
            <a:r>
              <a:rPr lang="en-GB" sz="1600" b="1" dirty="0" smtClean="0"/>
              <a:t>8 </a:t>
            </a:r>
            <a:r>
              <a:rPr lang="en-GB" sz="1600" b="1" dirty="0"/>
              <a:t>years</a:t>
            </a:r>
          </a:p>
        </p:txBody>
      </p:sp>
      <p:sp>
        <p:nvSpPr>
          <p:cNvPr id="16" name="TextBox 15"/>
          <p:cNvSpPr txBox="1"/>
          <p:nvPr/>
        </p:nvSpPr>
        <p:spPr>
          <a:xfrm>
            <a:off x="4349651" y="4587368"/>
            <a:ext cx="64807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22</a:t>
            </a:r>
            <a:endParaRPr lang="en-GB" sz="1400" b="1" dirty="0"/>
          </a:p>
        </p:txBody>
      </p:sp>
      <p:sp>
        <p:nvSpPr>
          <p:cNvPr id="17" name="TextBox 16"/>
          <p:cNvSpPr txBox="1"/>
          <p:nvPr/>
        </p:nvSpPr>
        <p:spPr>
          <a:xfrm>
            <a:off x="4349651" y="5229200"/>
            <a:ext cx="452465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Scouting Association activities, </a:t>
            </a:r>
            <a:r>
              <a:rPr lang="en-GB" sz="1200" dirty="0" smtClean="0"/>
              <a:t>Arts </a:t>
            </a:r>
            <a:r>
              <a:rPr lang="en-GB" sz="1200" dirty="0"/>
              <a:t>and Craft, New skills, learning re. particular  themes, team games, ethos of </a:t>
            </a:r>
            <a:r>
              <a:rPr lang="en-GB" sz="1200" dirty="0" smtClean="0"/>
              <a:t>fun and co-operation.</a:t>
            </a:r>
            <a:endParaRPr lang="en-GB" sz="1200" dirty="0"/>
          </a:p>
        </p:txBody>
      </p:sp>
      <p:sp>
        <p:nvSpPr>
          <p:cNvPr id="18" name="TextBox 17"/>
          <p:cNvSpPr txBox="1"/>
          <p:nvPr/>
        </p:nvSpPr>
        <p:spPr>
          <a:xfrm>
            <a:off x="4349650" y="5966703"/>
            <a:ext cx="4487447" cy="6001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Group started just over year ago and is successful. Keep going with activities that have been successfully set up and add </a:t>
            </a:r>
            <a:r>
              <a:rPr lang="en-GB" sz="1100" dirty="0" smtClean="0"/>
              <a:t> more opportunities </a:t>
            </a:r>
            <a:r>
              <a:rPr lang="en-GB" sz="1100" dirty="0"/>
              <a:t>for </a:t>
            </a:r>
            <a:r>
              <a:rPr lang="en-GB" sz="1100" dirty="0" smtClean="0"/>
              <a:t>teenagers.</a:t>
            </a:r>
            <a:endParaRPr lang="en-GB" sz="1100" dirty="0"/>
          </a:p>
        </p:txBody>
      </p:sp>
      <p:cxnSp>
        <p:nvCxnSpPr>
          <p:cNvPr id="19" name="Straight Connector 18"/>
          <p:cNvCxnSpPr/>
          <p:nvPr/>
        </p:nvCxnSpPr>
        <p:spPr>
          <a:xfrm>
            <a:off x="2456255" y="2481531"/>
            <a:ext cx="6486064" cy="11364"/>
          </a:xfrm>
          <a:prstGeom prst="line">
            <a:avLst/>
          </a:prstGeom>
          <a:ln>
            <a:solidFill>
              <a:schemeClr val="tx2"/>
            </a:solidFill>
          </a:ln>
        </p:spPr>
        <p:style>
          <a:lnRef idx="3">
            <a:schemeClr val="accent5"/>
          </a:lnRef>
          <a:fillRef idx="0">
            <a:schemeClr val="accent5"/>
          </a:fillRef>
          <a:effectRef idx="2">
            <a:schemeClr val="accent5"/>
          </a:effectRef>
          <a:fontRef idx="minor">
            <a:schemeClr val="tx1"/>
          </a:fontRef>
        </p:style>
      </p:cxnSp>
      <p:pic>
        <p:nvPicPr>
          <p:cNvPr id="20" name="Picture 19"/>
          <p:cNvPicPr/>
          <p:nvPr/>
        </p:nvPicPr>
        <p:blipFill>
          <a:blip r:embed="rId5" cstate="print">
            <a:extLst>
              <a:ext uri="{28A0092B-C50C-407E-A947-70E740481C1C}">
                <a14:useLocalDpi xmlns:a14="http://schemas.microsoft.com/office/drawing/2010/main" val="0"/>
              </a:ext>
            </a:extLst>
          </a:blip>
          <a:stretch>
            <a:fillRect/>
          </a:stretch>
        </p:blipFill>
        <p:spPr>
          <a:xfrm>
            <a:off x="169930" y="195634"/>
            <a:ext cx="2097814" cy="185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4" name="Picture 4" descr="http://www.canterburyscouts.org.uk/imgs/Beaver_logo.gif">
            <a:hlinkClick r:id="rId6"/>
          </p:cNvPr>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331400" y="3136293"/>
            <a:ext cx="2500313" cy="160496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1" descr="http://www.ecreativeim.com/blog/wp-content/uploads/2011/05/facebook-like-icon.png">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40089" y="6216542"/>
            <a:ext cx="277978" cy="258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320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56255" y="135036"/>
            <a:ext cx="963617"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5400" dirty="0" smtClean="0">
                <a:latin typeface="Tahoma" pitchFamily="34" charset="0"/>
                <a:ea typeface="Tahoma" pitchFamily="34" charset="0"/>
                <a:cs typeface="Tahoma" pitchFamily="34" charset="0"/>
              </a:rPr>
              <a:t> Y </a:t>
            </a:r>
            <a:endParaRPr lang="en-GB" sz="2800" dirty="0">
              <a:latin typeface="Tahoma" pitchFamily="34" charset="0"/>
              <a:ea typeface="Tahoma" pitchFamily="34" charset="0"/>
              <a:cs typeface="Tahoma" pitchFamily="34" charset="0"/>
            </a:endParaRPr>
          </a:p>
        </p:txBody>
      </p:sp>
      <p:sp>
        <p:nvSpPr>
          <p:cNvPr id="5" name="TextBox 4"/>
          <p:cNvSpPr txBox="1"/>
          <p:nvPr/>
        </p:nvSpPr>
        <p:spPr>
          <a:xfrm>
            <a:off x="3491880" y="135036"/>
            <a:ext cx="5472608"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b="1" dirty="0" smtClean="0">
                <a:latin typeface="Tahoma" pitchFamily="34" charset="0"/>
                <a:ea typeface="Tahoma" pitchFamily="34" charset="0"/>
                <a:cs typeface="Tahoma" pitchFamily="34" charset="0"/>
              </a:rPr>
              <a:t>outh Work Tiree – Youth group Profile Pages</a:t>
            </a:r>
            <a:endParaRPr lang="en-GB" b="1" dirty="0">
              <a:latin typeface="Tahoma" pitchFamily="34" charset="0"/>
              <a:ea typeface="Tahoma" pitchFamily="34" charset="0"/>
              <a:cs typeface="Tahoma" pitchFamily="34" charset="0"/>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718" t="27101" r="46698" b="59471"/>
          <a:stretch/>
        </p:blipFill>
        <p:spPr bwMode="auto">
          <a:xfrm>
            <a:off x="2660449" y="1319648"/>
            <a:ext cx="1246909" cy="982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907358" y="1319648"/>
            <a:ext cx="1960786" cy="276999"/>
          </a:xfrm>
          <a:prstGeom prst="rect">
            <a:avLst/>
          </a:prstGeom>
          <a:noFill/>
        </p:spPr>
        <p:txBody>
          <a:bodyPr wrap="square" rtlCol="0">
            <a:spAutoFit/>
          </a:bodyPr>
          <a:lstStyle/>
          <a:p>
            <a:r>
              <a:rPr lang="en-GB" sz="1200" dirty="0" smtClean="0">
                <a:latin typeface="Tahoma" pitchFamily="34" charset="0"/>
                <a:ea typeface="Tahoma" pitchFamily="34" charset="0"/>
                <a:cs typeface="Tahoma" pitchFamily="34" charset="0"/>
              </a:rPr>
              <a:t>September 2011</a:t>
            </a:r>
            <a:endParaRPr lang="en-GB" sz="1200" dirty="0">
              <a:latin typeface="Tahoma" pitchFamily="34" charset="0"/>
              <a:ea typeface="Tahoma" pitchFamily="34" charset="0"/>
              <a:cs typeface="Tahoma" pitchFamily="34" charset="0"/>
            </a:endParaRPr>
          </a:p>
        </p:txBody>
      </p:sp>
      <p:sp>
        <p:nvSpPr>
          <p:cNvPr id="8" name="TextBox 7"/>
          <p:cNvSpPr txBox="1"/>
          <p:nvPr/>
        </p:nvSpPr>
        <p:spPr>
          <a:xfrm>
            <a:off x="3905809" y="1616178"/>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In a relationship </a:t>
            </a:r>
            <a:r>
              <a:rPr lang="en-GB" sz="1200" dirty="0" smtClean="0">
                <a:latin typeface="Tahoma" pitchFamily="34" charset="0"/>
                <a:ea typeface="Tahoma" pitchFamily="34" charset="0"/>
                <a:cs typeface="Tahoma" pitchFamily="34" charset="0"/>
              </a:rPr>
              <a:t>with </a:t>
            </a:r>
            <a:r>
              <a:rPr lang="en-GB" sz="1200" dirty="0" smtClean="0">
                <a:solidFill>
                  <a:srgbClr val="0000FF"/>
                </a:solidFill>
                <a:latin typeface="Tahoma" pitchFamily="34" charset="0"/>
                <a:ea typeface="Tahoma" pitchFamily="34" charset="0"/>
                <a:cs typeface="Tahoma" pitchFamily="34" charset="0"/>
              </a:rPr>
              <a:t>Tiree Trust Youth Work Project</a:t>
            </a:r>
            <a:endParaRPr lang="en-GB" sz="1200" dirty="0">
              <a:solidFill>
                <a:srgbClr val="0000FF"/>
              </a:solidFill>
              <a:latin typeface="Tahoma" pitchFamily="34" charset="0"/>
              <a:ea typeface="Tahoma" pitchFamily="34" charset="0"/>
              <a:cs typeface="Tahoma" pitchFamily="34" charset="0"/>
            </a:endParaRPr>
          </a:p>
        </p:txBody>
      </p:sp>
      <p:sp>
        <p:nvSpPr>
          <p:cNvPr id="9" name="TextBox 8"/>
          <p:cNvSpPr txBox="1"/>
          <p:nvPr/>
        </p:nvSpPr>
        <p:spPr>
          <a:xfrm>
            <a:off x="3894724" y="1913007"/>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Tiree Trust Workers lead this</a:t>
            </a:r>
            <a:endParaRPr lang="en-GB" sz="1200" dirty="0">
              <a:latin typeface="Tahoma" pitchFamily="34" charset="0"/>
              <a:ea typeface="Tahoma" pitchFamily="34" charset="0"/>
              <a:cs typeface="Tahoma" pitchFamily="34" charset="0"/>
            </a:endParaRPr>
          </a:p>
        </p:txBody>
      </p:sp>
      <p:pic>
        <p:nvPicPr>
          <p:cNvPr id="10" name="Picture 6" descr="https://fbcdn-sphotos-h-a.akamaihd.net/hphotos-ak-prn1/560196_375990789099508_74165993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1498502"/>
            <a:ext cx="897696" cy="5123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69930" y="3027437"/>
            <a:ext cx="4036774" cy="35394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600" b="1" dirty="0" smtClean="0">
                <a:solidFill>
                  <a:schemeClr val="bg1"/>
                </a:solidFill>
                <a:latin typeface="Tahoma" pitchFamily="34" charset="0"/>
                <a:ea typeface="Tahoma" pitchFamily="34" charset="0"/>
                <a:cs typeface="Tahoma" pitchFamily="34" charset="0"/>
              </a:rPr>
              <a:t>Youth Group </a:t>
            </a:r>
            <a:r>
              <a:rPr lang="en-GB" sz="1600" b="1" dirty="0">
                <a:solidFill>
                  <a:schemeClr val="bg1"/>
                </a:solidFill>
                <a:latin typeface="Tahoma" pitchFamily="34" charset="0"/>
                <a:ea typeface="Tahoma" pitchFamily="34" charset="0"/>
                <a:cs typeface="Tahoma" pitchFamily="34" charset="0"/>
              </a:rPr>
              <a:t>Name</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Adult Volunteers</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Age Range of group:</a:t>
            </a: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Young people who attend:</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What Happens at the </a:t>
            </a:r>
            <a:r>
              <a:rPr lang="en-GB" sz="1600" b="1" dirty="0">
                <a:solidFill>
                  <a:schemeClr val="bg1"/>
                </a:solidFill>
                <a:latin typeface="Tahoma" pitchFamily="34" charset="0"/>
                <a:ea typeface="Tahoma" pitchFamily="34" charset="0"/>
                <a:cs typeface="Tahoma" pitchFamily="34" charset="0"/>
              </a:rPr>
              <a:t>Group</a:t>
            </a:r>
            <a:r>
              <a:rPr lang="en-GB" sz="1600" b="1" dirty="0" smtClean="0">
                <a:solidFill>
                  <a:schemeClr val="bg1"/>
                </a:solidFill>
                <a:latin typeface="Tahoma" pitchFamily="34" charset="0"/>
                <a:ea typeface="Tahoma" pitchFamily="34" charset="0"/>
                <a:cs typeface="Tahoma" pitchFamily="34" charset="0"/>
              </a:rPr>
              <a:t>:</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a:solidFill>
                  <a:schemeClr val="bg1"/>
                </a:solidFill>
                <a:latin typeface="Tahoma" pitchFamily="34" charset="0"/>
                <a:ea typeface="Tahoma" pitchFamily="34" charset="0"/>
                <a:cs typeface="Tahoma" pitchFamily="34" charset="0"/>
              </a:rPr>
              <a:t>		</a:t>
            </a:r>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Future hopes and dreams of the group</a:t>
            </a:r>
            <a:r>
              <a:rPr lang="en-GB" sz="1600" dirty="0" smtClean="0">
                <a:solidFill>
                  <a:schemeClr val="bg1"/>
                </a:solidFill>
                <a:latin typeface="Tahoma" pitchFamily="34" charset="0"/>
                <a:ea typeface="Tahoma" pitchFamily="34" charset="0"/>
                <a:cs typeface="Tahoma" pitchFamily="34" charset="0"/>
              </a:rPr>
              <a:t>:</a:t>
            </a:r>
            <a:endParaRPr lang="en-GB" sz="1600" dirty="0">
              <a:solidFill>
                <a:schemeClr val="bg1"/>
              </a:solidFill>
              <a:latin typeface="Tahoma" pitchFamily="34" charset="0"/>
              <a:ea typeface="Tahoma" pitchFamily="34" charset="0"/>
              <a:cs typeface="Tahoma" pitchFamily="34" charset="0"/>
            </a:endParaRPr>
          </a:p>
        </p:txBody>
      </p:sp>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4649" t="61052" r="46220" b="35396"/>
          <a:stretch/>
        </p:blipFill>
        <p:spPr bwMode="auto">
          <a:xfrm>
            <a:off x="0" y="2663765"/>
            <a:ext cx="1369749" cy="29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4349651" y="3027437"/>
            <a:ext cx="1823974"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School Cafe</a:t>
            </a:r>
            <a:endParaRPr lang="en-GB" sz="1400" b="1" dirty="0"/>
          </a:p>
        </p:txBody>
      </p:sp>
      <p:sp>
        <p:nvSpPr>
          <p:cNvPr id="14" name="TextBox 13"/>
          <p:cNvSpPr txBox="1"/>
          <p:nvPr/>
        </p:nvSpPr>
        <p:spPr>
          <a:xfrm>
            <a:off x="4329370" y="3608581"/>
            <a:ext cx="72008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3</a:t>
            </a:r>
            <a:endParaRPr lang="en-GB" sz="1400" b="1" dirty="0"/>
          </a:p>
        </p:txBody>
      </p:sp>
      <p:sp>
        <p:nvSpPr>
          <p:cNvPr id="15" name="TextBox 14"/>
          <p:cNvSpPr txBox="1"/>
          <p:nvPr/>
        </p:nvSpPr>
        <p:spPr>
          <a:xfrm>
            <a:off x="4329370" y="4094926"/>
            <a:ext cx="1538774"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dirty="0" smtClean="0"/>
              <a:t>16 – 18 years</a:t>
            </a:r>
            <a:endParaRPr lang="en-GB" sz="1600" b="1" dirty="0"/>
          </a:p>
        </p:txBody>
      </p:sp>
      <p:sp>
        <p:nvSpPr>
          <p:cNvPr id="16" name="TextBox 15"/>
          <p:cNvSpPr txBox="1"/>
          <p:nvPr/>
        </p:nvSpPr>
        <p:spPr>
          <a:xfrm>
            <a:off x="4349651" y="4587368"/>
            <a:ext cx="64807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8</a:t>
            </a:r>
            <a:endParaRPr lang="en-GB" sz="1400" b="1" dirty="0"/>
          </a:p>
        </p:txBody>
      </p:sp>
      <p:sp>
        <p:nvSpPr>
          <p:cNvPr id="17" name="TextBox 16"/>
          <p:cNvSpPr txBox="1"/>
          <p:nvPr/>
        </p:nvSpPr>
        <p:spPr>
          <a:xfrm>
            <a:off x="4349651" y="5229200"/>
            <a:ext cx="452465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smtClean="0"/>
              <a:t>The young people can come into the café on Wednesday lunchtimes and relax, chat to each other and the leaders, drink tea and eat cake. </a:t>
            </a:r>
            <a:endParaRPr lang="en-GB" sz="1200" dirty="0"/>
          </a:p>
        </p:txBody>
      </p:sp>
      <p:sp>
        <p:nvSpPr>
          <p:cNvPr id="18" name="TextBox 17"/>
          <p:cNvSpPr txBox="1"/>
          <p:nvPr/>
        </p:nvSpPr>
        <p:spPr>
          <a:xfrm>
            <a:off x="4349650" y="5831821"/>
            <a:ext cx="4487447" cy="76944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Group started just over year ago and is successful. W</a:t>
            </a:r>
            <a:r>
              <a:rPr lang="en-GB" sz="1100" dirty="0" smtClean="0"/>
              <a:t>e have run mug painting activities and are given magazines by </a:t>
            </a:r>
            <a:r>
              <a:rPr lang="en-GB" sz="1100" dirty="0" err="1" smtClean="0"/>
              <a:t>Macleods</a:t>
            </a:r>
            <a:r>
              <a:rPr lang="en-GB" sz="1100" dirty="0" smtClean="0"/>
              <a:t> for the young people to read. Good connection between the Church , the youth project and the young people. </a:t>
            </a:r>
            <a:endParaRPr lang="en-GB" sz="1100" dirty="0"/>
          </a:p>
        </p:txBody>
      </p:sp>
      <p:pic>
        <p:nvPicPr>
          <p:cNvPr id="19" name="Picture 11" descr="http://www.ecreativeim.com/blog/wp-content/uploads/2011/05/facebook-like-icon.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0089" y="6216542"/>
            <a:ext cx="277978" cy="25853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encrypted-tbn3.gstatic.com/images?q=tbn:ANd9GcTGnuY7-LJ14hRgfUui7u7Kmq6wnDLbNLc5YlOAExRDf2EuhKmEQ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3688" y="3090798"/>
            <a:ext cx="2590800" cy="17621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smittenbybritain.com/wp-content/uploads/2012/05/tea-and-cake.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78" y="319702"/>
            <a:ext cx="2309923" cy="17324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6883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930" y="3027437"/>
            <a:ext cx="4036774" cy="35394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600" b="1" dirty="0" smtClean="0">
                <a:solidFill>
                  <a:schemeClr val="bg1"/>
                </a:solidFill>
                <a:latin typeface="Tahoma" pitchFamily="34" charset="0"/>
                <a:ea typeface="Tahoma" pitchFamily="34" charset="0"/>
                <a:cs typeface="Tahoma" pitchFamily="34" charset="0"/>
              </a:rPr>
              <a:t>Youth Group </a:t>
            </a:r>
            <a:r>
              <a:rPr lang="en-GB" sz="1600" b="1" dirty="0">
                <a:solidFill>
                  <a:schemeClr val="bg1"/>
                </a:solidFill>
                <a:latin typeface="Tahoma" pitchFamily="34" charset="0"/>
                <a:ea typeface="Tahoma" pitchFamily="34" charset="0"/>
                <a:cs typeface="Tahoma" pitchFamily="34" charset="0"/>
              </a:rPr>
              <a:t>Name</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Adult Volunteers</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Age Range of group:</a:t>
            </a: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Young people who attend:</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What Happens at the </a:t>
            </a:r>
            <a:r>
              <a:rPr lang="en-GB" sz="1600" b="1" dirty="0">
                <a:solidFill>
                  <a:schemeClr val="bg1"/>
                </a:solidFill>
                <a:latin typeface="Tahoma" pitchFamily="34" charset="0"/>
                <a:ea typeface="Tahoma" pitchFamily="34" charset="0"/>
                <a:cs typeface="Tahoma" pitchFamily="34" charset="0"/>
              </a:rPr>
              <a:t>Group</a:t>
            </a:r>
            <a:r>
              <a:rPr lang="en-GB" sz="1600" b="1" dirty="0" smtClean="0">
                <a:solidFill>
                  <a:schemeClr val="bg1"/>
                </a:solidFill>
                <a:latin typeface="Tahoma" pitchFamily="34" charset="0"/>
                <a:ea typeface="Tahoma" pitchFamily="34" charset="0"/>
                <a:cs typeface="Tahoma" pitchFamily="34" charset="0"/>
              </a:rPr>
              <a:t>:</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a:solidFill>
                  <a:schemeClr val="bg1"/>
                </a:solidFill>
                <a:latin typeface="Tahoma" pitchFamily="34" charset="0"/>
                <a:ea typeface="Tahoma" pitchFamily="34" charset="0"/>
                <a:cs typeface="Tahoma" pitchFamily="34" charset="0"/>
              </a:rPr>
              <a:t>		</a:t>
            </a:r>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Future hopes and dreams of the group</a:t>
            </a:r>
            <a:r>
              <a:rPr lang="en-GB" sz="1600" dirty="0" smtClean="0">
                <a:solidFill>
                  <a:schemeClr val="bg1"/>
                </a:solidFill>
                <a:latin typeface="Tahoma" pitchFamily="34" charset="0"/>
                <a:ea typeface="Tahoma" pitchFamily="34" charset="0"/>
                <a:cs typeface="Tahoma" pitchFamily="34" charset="0"/>
              </a:rPr>
              <a:t>:</a:t>
            </a:r>
            <a:endParaRPr lang="en-GB" sz="1600" dirty="0">
              <a:solidFill>
                <a:schemeClr val="bg1"/>
              </a:solidFill>
              <a:latin typeface="Tahoma" pitchFamily="34" charset="0"/>
              <a:ea typeface="Tahoma" pitchFamily="34" charset="0"/>
              <a:cs typeface="Tahoma" pitchFamily="34" charset="0"/>
            </a:endParaRPr>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4649" t="61052" r="46220" b="35396"/>
          <a:stretch/>
        </p:blipFill>
        <p:spPr bwMode="auto">
          <a:xfrm>
            <a:off x="0" y="2663765"/>
            <a:ext cx="1369749" cy="29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3718" t="27101" r="46698" b="59471"/>
          <a:stretch/>
        </p:blipFill>
        <p:spPr bwMode="auto">
          <a:xfrm>
            <a:off x="2660449" y="1319648"/>
            <a:ext cx="1246909" cy="982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907358" y="1319648"/>
            <a:ext cx="1960786" cy="276999"/>
          </a:xfrm>
          <a:prstGeom prst="rect">
            <a:avLst/>
          </a:prstGeom>
          <a:noFill/>
        </p:spPr>
        <p:txBody>
          <a:bodyPr wrap="square" rtlCol="0">
            <a:spAutoFit/>
          </a:bodyPr>
          <a:lstStyle/>
          <a:p>
            <a:r>
              <a:rPr lang="en-GB" sz="1200" dirty="0" smtClean="0">
                <a:latin typeface="Tahoma" pitchFamily="34" charset="0"/>
                <a:ea typeface="Tahoma" pitchFamily="34" charset="0"/>
                <a:cs typeface="Tahoma" pitchFamily="34" charset="0"/>
              </a:rPr>
              <a:t>18</a:t>
            </a:r>
            <a:r>
              <a:rPr lang="en-GB" sz="1200" baseline="30000" dirty="0" smtClean="0">
                <a:latin typeface="Tahoma" pitchFamily="34" charset="0"/>
                <a:ea typeface="Tahoma" pitchFamily="34" charset="0"/>
                <a:cs typeface="Tahoma" pitchFamily="34" charset="0"/>
              </a:rPr>
              <a:t>th</a:t>
            </a:r>
            <a:r>
              <a:rPr lang="en-GB" sz="1200" dirty="0" smtClean="0">
                <a:latin typeface="Tahoma" pitchFamily="34" charset="0"/>
                <a:ea typeface="Tahoma" pitchFamily="34" charset="0"/>
                <a:cs typeface="Tahoma" pitchFamily="34" charset="0"/>
              </a:rPr>
              <a:t> April 1994</a:t>
            </a:r>
            <a:endParaRPr lang="en-GB" sz="1200" dirty="0">
              <a:latin typeface="Tahoma" pitchFamily="34" charset="0"/>
              <a:ea typeface="Tahoma" pitchFamily="34" charset="0"/>
              <a:cs typeface="Tahoma" pitchFamily="34" charset="0"/>
            </a:endParaRPr>
          </a:p>
        </p:txBody>
      </p:sp>
      <p:sp>
        <p:nvSpPr>
          <p:cNvPr id="8" name="TextBox 7"/>
          <p:cNvSpPr txBox="1"/>
          <p:nvPr/>
        </p:nvSpPr>
        <p:spPr>
          <a:xfrm>
            <a:off x="3905809" y="1616178"/>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In a relationship </a:t>
            </a:r>
            <a:r>
              <a:rPr lang="en-GB" sz="1200" dirty="0" smtClean="0">
                <a:latin typeface="Tahoma" pitchFamily="34" charset="0"/>
                <a:ea typeface="Tahoma" pitchFamily="34" charset="0"/>
                <a:cs typeface="Tahoma" pitchFamily="34" charset="0"/>
              </a:rPr>
              <a:t>with </a:t>
            </a:r>
            <a:r>
              <a:rPr lang="en-GB" sz="1200" dirty="0" smtClean="0">
                <a:solidFill>
                  <a:srgbClr val="0000FF"/>
                </a:solidFill>
                <a:latin typeface="Tahoma" pitchFamily="34" charset="0"/>
                <a:ea typeface="Tahoma" pitchFamily="34" charset="0"/>
                <a:cs typeface="Tahoma" pitchFamily="34" charset="0"/>
              </a:rPr>
              <a:t>Tiree Trust Youth Work Project</a:t>
            </a:r>
            <a:endParaRPr lang="en-GB" sz="1200" dirty="0">
              <a:solidFill>
                <a:srgbClr val="0000FF"/>
              </a:solidFill>
              <a:latin typeface="Tahoma" pitchFamily="34" charset="0"/>
              <a:ea typeface="Tahoma" pitchFamily="34" charset="0"/>
              <a:cs typeface="Tahoma" pitchFamily="34" charset="0"/>
            </a:endParaRPr>
          </a:p>
        </p:txBody>
      </p:sp>
      <p:sp>
        <p:nvSpPr>
          <p:cNvPr id="9" name="TextBox 8"/>
          <p:cNvSpPr txBox="1"/>
          <p:nvPr/>
        </p:nvSpPr>
        <p:spPr>
          <a:xfrm>
            <a:off x="3894724" y="1913007"/>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Lorna Macdonald, </a:t>
            </a:r>
            <a:r>
              <a:rPr lang="en-GB" sz="1200" dirty="0">
                <a:solidFill>
                  <a:schemeClr val="tx1">
                    <a:lumMod val="85000"/>
                    <a:lumOff val="15000"/>
                  </a:schemeClr>
                </a:solidFill>
                <a:latin typeface="Tahoma" pitchFamily="34" charset="0"/>
                <a:ea typeface="Tahoma" pitchFamily="34" charset="0"/>
                <a:cs typeface="Tahoma" pitchFamily="34" charset="0"/>
              </a:rPr>
              <a:t>lorna.tiree@live.co.uk</a:t>
            </a:r>
          </a:p>
        </p:txBody>
      </p:sp>
      <p:pic>
        <p:nvPicPr>
          <p:cNvPr id="10" name="Picture 6" descr="https://fbcdn-sphotos-h-a.akamaihd.net/hphotos-ak-prn1/560196_375990789099508_74165993_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2360" y="1498502"/>
            <a:ext cx="897696" cy="512349"/>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2456255" y="2481531"/>
            <a:ext cx="6486064" cy="11364"/>
          </a:xfrm>
          <a:prstGeom prst="line">
            <a:avLst/>
          </a:prstGeom>
          <a:ln>
            <a:solidFill>
              <a:schemeClr val="tx2"/>
            </a:solidFill>
          </a:ln>
        </p:spPr>
        <p:style>
          <a:lnRef idx="3">
            <a:schemeClr val="accent5"/>
          </a:lnRef>
          <a:fillRef idx="0">
            <a:schemeClr val="accent5"/>
          </a:fillRef>
          <a:effectRef idx="2">
            <a:schemeClr val="accent5"/>
          </a:effectRef>
          <a:fontRef idx="minor">
            <a:schemeClr val="tx1"/>
          </a:fontRef>
        </p:style>
      </p:cxnSp>
      <p:sp>
        <p:nvSpPr>
          <p:cNvPr id="12" name="TextBox 11"/>
          <p:cNvSpPr txBox="1"/>
          <p:nvPr/>
        </p:nvSpPr>
        <p:spPr>
          <a:xfrm>
            <a:off x="4349650" y="3027437"/>
            <a:ext cx="2094557"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Tiree </a:t>
            </a:r>
            <a:r>
              <a:rPr lang="en-GB" sz="1400" b="1" dirty="0" smtClean="0"/>
              <a:t>Water Sports </a:t>
            </a:r>
            <a:r>
              <a:rPr lang="en-GB" sz="1400" b="1" dirty="0"/>
              <a:t>Club</a:t>
            </a:r>
          </a:p>
        </p:txBody>
      </p:sp>
      <p:sp>
        <p:nvSpPr>
          <p:cNvPr id="13" name="TextBox 12"/>
          <p:cNvSpPr txBox="1"/>
          <p:nvPr/>
        </p:nvSpPr>
        <p:spPr>
          <a:xfrm>
            <a:off x="4329370" y="3608581"/>
            <a:ext cx="72008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4</a:t>
            </a:r>
          </a:p>
        </p:txBody>
      </p:sp>
      <p:sp>
        <p:nvSpPr>
          <p:cNvPr id="14" name="TextBox 13"/>
          <p:cNvSpPr txBox="1"/>
          <p:nvPr/>
        </p:nvSpPr>
        <p:spPr>
          <a:xfrm>
            <a:off x="4329370" y="4094926"/>
            <a:ext cx="1224136"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dirty="0"/>
              <a:t>6-18</a:t>
            </a:r>
          </a:p>
        </p:txBody>
      </p:sp>
      <p:sp>
        <p:nvSpPr>
          <p:cNvPr id="15" name="TextBox 14"/>
          <p:cNvSpPr txBox="1"/>
          <p:nvPr/>
        </p:nvSpPr>
        <p:spPr>
          <a:xfrm>
            <a:off x="4349651" y="4587368"/>
            <a:ext cx="64807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14</a:t>
            </a:r>
            <a:endParaRPr lang="en-GB" sz="1400" b="1" dirty="0"/>
          </a:p>
        </p:txBody>
      </p:sp>
      <p:sp>
        <p:nvSpPr>
          <p:cNvPr id="16" name="TextBox 15"/>
          <p:cNvSpPr txBox="1"/>
          <p:nvPr/>
        </p:nvSpPr>
        <p:spPr>
          <a:xfrm>
            <a:off x="4349651" y="5229200"/>
            <a:ext cx="452465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Water Play, Balance on the water, windsurfing skills, swimming skills, body boarding , </a:t>
            </a:r>
            <a:r>
              <a:rPr lang="en-GB" sz="1200" dirty="0" err="1"/>
              <a:t>SUPing</a:t>
            </a:r>
            <a:endParaRPr lang="en-GB" sz="1200" dirty="0"/>
          </a:p>
        </p:txBody>
      </p:sp>
      <p:sp>
        <p:nvSpPr>
          <p:cNvPr id="17" name="TextBox 16"/>
          <p:cNvSpPr txBox="1"/>
          <p:nvPr/>
        </p:nvSpPr>
        <p:spPr>
          <a:xfrm>
            <a:off x="4349650" y="5966703"/>
            <a:ext cx="4487447"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To build on what we are already </a:t>
            </a:r>
            <a:r>
              <a:rPr lang="en-GB" sz="1100" dirty="0" smtClean="0"/>
              <a:t>doing.  Look into introducing new aspects to the club like SUP or surf.</a:t>
            </a:r>
            <a:endParaRPr lang="en-GB" sz="1100" dirty="0"/>
          </a:p>
        </p:txBody>
      </p:sp>
      <p:sp>
        <p:nvSpPr>
          <p:cNvPr id="18" name="TextBox 17"/>
          <p:cNvSpPr txBox="1"/>
          <p:nvPr/>
        </p:nvSpPr>
        <p:spPr>
          <a:xfrm>
            <a:off x="2456255" y="135036"/>
            <a:ext cx="963617"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5400" dirty="0" smtClean="0">
                <a:latin typeface="Tahoma" pitchFamily="34" charset="0"/>
                <a:ea typeface="Tahoma" pitchFamily="34" charset="0"/>
                <a:cs typeface="Tahoma" pitchFamily="34" charset="0"/>
              </a:rPr>
              <a:t> Y </a:t>
            </a:r>
            <a:endParaRPr lang="en-GB" sz="2800" dirty="0">
              <a:latin typeface="Tahoma" pitchFamily="34" charset="0"/>
              <a:ea typeface="Tahoma" pitchFamily="34" charset="0"/>
              <a:cs typeface="Tahoma" pitchFamily="34" charset="0"/>
            </a:endParaRPr>
          </a:p>
        </p:txBody>
      </p:sp>
      <p:sp>
        <p:nvSpPr>
          <p:cNvPr id="19" name="TextBox 18"/>
          <p:cNvSpPr txBox="1"/>
          <p:nvPr/>
        </p:nvSpPr>
        <p:spPr>
          <a:xfrm>
            <a:off x="3491880" y="135036"/>
            <a:ext cx="5472608"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b="1" dirty="0" smtClean="0">
                <a:latin typeface="Tahoma" pitchFamily="34" charset="0"/>
                <a:ea typeface="Tahoma" pitchFamily="34" charset="0"/>
                <a:cs typeface="Tahoma" pitchFamily="34" charset="0"/>
              </a:rPr>
              <a:t>outh Work Tiree – Youth group Profile Pages</a:t>
            </a:r>
            <a:endParaRPr lang="en-GB" b="1" dirty="0">
              <a:latin typeface="Tahoma" pitchFamily="34" charset="0"/>
              <a:ea typeface="Tahoma" pitchFamily="34" charset="0"/>
              <a:cs typeface="Tahoma" pitchFamily="34" charset="0"/>
            </a:endParaRPr>
          </a:p>
        </p:txBody>
      </p:sp>
      <p:pic>
        <p:nvPicPr>
          <p:cNvPr id="20" name="Picture 11" descr="http://www.ecreativeim.com/blog/wp-content/uploads/2011/05/facebook-like-icon.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0089" y="6216542"/>
            <a:ext cx="277978" cy="25853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www.boardseekermag.com/inside_line/oct_05/pics/tiree_club_1.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786" y="245352"/>
            <a:ext cx="2126482" cy="15654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148" name="Picture 4" descr="http://www.clker.com/cliparts/a/6/5/0/1195435604245868882johnny_automatic_windsurfing.svg.hi.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31102" y="2663765"/>
            <a:ext cx="2019701" cy="2392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5426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91880" y="135036"/>
            <a:ext cx="5472608"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b="1" dirty="0" smtClean="0">
                <a:latin typeface="Tahoma" pitchFamily="34" charset="0"/>
                <a:ea typeface="Tahoma" pitchFamily="34" charset="0"/>
                <a:cs typeface="Tahoma" pitchFamily="34" charset="0"/>
              </a:rPr>
              <a:t>outh Work Tiree – Youth group Profile Pages</a:t>
            </a:r>
            <a:endParaRPr lang="en-GB" b="1" dirty="0">
              <a:latin typeface="Tahoma" pitchFamily="34" charset="0"/>
              <a:ea typeface="Tahoma" pitchFamily="34" charset="0"/>
              <a:cs typeface="Tahoma" pitchFamily="34" charset="0"/>
            </a:endParaRPr>
          </a:p>
        </p:txBody>
      </p:sp>
      <p:sp>
        <p:nvSpPr>
          <p:cNvPr id="5" name="TextBox 4"/>
          <p:cNvSpPr txBox="1"/>
          <p:nvPr/>
        </p:nvSpPr>
        <p:spPr>
          <a:xfrm>
            <a:off x="2456255" y="135036"/>
            <a:ext cx="963617"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5400" dirty="0" smtClean="0">
                <a:latin typeface="Tahoma" pitchFamily="34" charset="0"/>
                <a:ea typeface="Tahoma" pitchFamily="34" charset="0"/>
                <a:cs typeface="Tahoma" pitchFamily="34" charset="0"/>
              </a:rPr>
              <a:t> Y </a:t>
            </a:r>
            <a:endParaRPr lang="en-GB" sz="2800" dirty="0">
              <a:latin typeface="Tahoma" pitchFamily="34" charset="0"/>
              <a:ea typeface="Tahoma" pitchFamily="34" charset="0"/>
              <a:cs typeface="Tahoma" pitchFamily="34" charset="0"/>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718" t="27101" r="46698" b="59471"/>
          <a:stretch/>
        </p:blipFill>
        <p:spPr bwMode="auto">
          <a:xfrm>
            <a:off x="2660449" y="1319648"/>
            <a:ext cx="1246909" cy="982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907358" y="1319648"/>
            <a:ext cx="1960786" cy="276999"/>
          </a:xfrm>
          <a:prstGeom prst="rect">
            <a:avLst/>
          </a:prstGeom>
          <a:noFill/>
        </p:spPr>
        <p:txBody>
          <a:bodyPr wrap="square" rtlCol="0">
            <a:spAutoFit/>
          </a:bodyPr>
          <a:lstStyle/>
          <a:p>
            <a:r>
              <a:rPr lang="en-GB" sz="1200" dirty="0" smtClean="0">
                <a:latin typeface="Tahoma" pitchFamily="34" charset="0"/>
                <a:ea typeface="Tahoma" pitchFamily="34" charset="0"/>
                <a:cs typeface="Tahoma" pitchFamily="34" charset="0"/>
              </a:rPr>
              <a:t>18</a:t>
            </a:r>
            <a:r>
              <a:rPr lang="en-GB" sz="1200" baseline="30000" dirty="0" smtClean="0">
                <a:latin typeface="Tahoma" pitchFamily="34" charset="0"/>
                <a:ea typeface="Tahoma" pitchFamily="34" charset="0"/>
                <a:cs typeface="Tahoma" pitchFamily="34" charset="0"/>
              </a:rPr>
              <a:t>th</a:t>
            </a:r>
            <a:r>
              <a:rPr lang="en-GB" sz="1200" dirty="0" smtClean="0">
                <a:latin typeface="Tahoma" pitchFamily="34" charset="0"/>
                <a:ea typeface="Tahoma" pitchFamily="34" charset="0"/>
                <a:cs typeface="Tahoma" pitchFamily="34" charset="0"/>
              </a:rPr>
              <a:t> April 2008</a:t>
            </a:r>
            <a:endParaRPr lang="en-GB" sz="1200" dirty="0">
              <a:latin typeface="Tahoma" pitchFamily="34" charset="0"/>
              <a:ea typeface="Tahoma" pitchFamily="34" charset="0"/>
              <a:cs typeface="Tahoma" pitchFamily="34" charset="0"/>
            </a:endParaRPr>
          </a:p>
        </p:txBody>
      </p:sp>
      <p:sp>
        <p:nvSpPr>
          <p:cNvPr id="8" name="TextBox 7"/>
          <p:cNvSpPr txBox="1"/>
          <p:nvPr/>
        </p:nvSpPr>
        <p:spPr>
          <a:xfrm>
            <a:off x="3905809" y="1616178"/>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In a relationship </a:t>
            </a:r>
            <a:r>
              <a:rPr lang="en-GB" sz="1200" dirty="0" smtClean="0">
                <a:latin typeface="Tahoma" pitchFamily="34" charset="0"/>
                <a:ea typeface="Tahoma" pitchFamily="34" charset="0"/>
                <a:cs typeface="Tahoma" pitchFamily="34" charset="0"/>
              </a:rPr>
              <a:t>with </a:t>
            </a:r>
            <a:r>
              <a:rPr lang="en-GB" sz="1200" dirty="0" smtClean="0">
                <a:solidFill>
                  <a:srgbClr val="0000FF"/>
                </a:solidFill>
                <a:latin typeface="Tahoma" pitchFamily="34" charset="0"/>
                <a:ea typeface="Tahoma" pitchFamily="34" charset="0"/>
                <a:cs typeface="Tahoma" pitchFamily="34" charset="0"/>
              </a:rPr>
              <a:t>Tiree Trust Youth Work Project</a:t>
            </a:r>
            <a:endParaRPr lang="en-GB" sz="1200" dirty="0">
              <a:solidFill>
                <a:srgbClr val="0000FF"/>
              </a:solidFill>
              <a:latin typeface="Tahoma" pitchFamily="34" charset="0"/>
              <a:ea typeface="Tahoma" pitchFamily="34" charset="0"/>
              <a:cs typeface="Tahoma" pitchFamily="34" charset="0"/>
            </a:endParaRPr>
          </a:p>
        </p:txBody>
      </p:sp>
      <p:sp>
        <p:nvSpPr>
          <p:cNvPr id="9" name="TextBox 8"/>
          <p:cNvSpPr txBox="1"/>
          <p:nvPr/>
        </p:nvSpPr>
        <p:spPr>
          <a:xfrm>
            <a:off x="3894724" y="1913007"/>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Ishbel Campbell, </a:t>
            </a:r>
            <a:r>
              <a:rPr lang="en-GB" sz="1200" dirty="0" smtClean="0">
                <a:latin typeface="Tahoma" pitchFamily="34" charset="0"/>
                <a:ea typeface="Tahoma" pitchFamily="34" charset="0"/>
                <a:cs typeface="Tahoma" pitchFamily="34" charset="0"/>
              </a:rPr>
              <a:t>220045</a:t>
            </a:r>
            <a:r>
              <a:rPr lang="en-GB" sz="1200" dirty="0" smtClean="0">
                <a:solidFill>
                  <a:srgbClr val="0000FF"/>
                </a:solidFill>
                <a:latin typeface="Tahoma" pitchFamily="34" charset="0"/>
                <a:ea typeface="Tahoma" pitchFamily="34" charset="0"/>
                <a:cs typeface="Tahoma" pitchFamily="34" charset="0"/>
              </a:rPr>
              <a:t>, </a:t>
            </a:r>
            <a:r>
              <a:rPr lang="en-GB" sz="1200" dirty="0" smtClean="0">
                <a:solidFill>
                  <a:schemeClr val="tx1">
                    <a:lumMod val="85000"/>
                    <a:lumOff val="15000"/>
                  </a:schemeClr>
                </a:solidFill>
                <a:latin typeface="Tahoma" pitchFamily="34" charset="0"/>
                <a:ea typeface="Tahoma" pitchFamily="34" charset="0"/>
                <a:cs typeface="Tahoma" pitchFamily="34" charset="0"/>
              </a:rPr>
              <a:t>ishbelcampbell7@hotmail.com</a:t>
            </a:r>
            <a:endParaRPr lang="en-GB" sz="1200" dirty="0">
              <a:solidFill>
                <a:schemeClr val="tx1">
                  <a:lumMod val="85000"/>
                  <a:lumOff val="15000"/>
                </a:schemeClr>
              </a:solidFill>
              <a:latin typeface="Tahoma" pitchFamily="34" charset="0"/>
              <a:ea typeface="Tahoma" pitchFamily="34" charset="0"/>
              <a:cs typeface="Tahoma" pitchFamily="34" charset="0"/>
            </a:endParaRPr>
          </a:p>
        </p:txBody>
      </p:sp>
      <p:pic>
        <p:nvPicPr>
          <p:cNvPr id="10"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4649" t="61052" r="46220" b="35396"/>
          <a:stretch/>
        </p:blipFill>
        <p:spPr bwMode="auto">
          <a:xfrm>
            <a:off x="0" y="2663765"/>
            <a:ext cx="1369749" cy="29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Connector 10"/>
          <p:cNvCxnSpPr/>
          <p:nvPr/>
        </p:nvCxnSpPr>
        <p:spPr>
          <a:xfrm>
            <a:off x="2456255" y="2481531"/>
            <a:ext cx="6486064" cy="11364"/>
          </a:xfrm>
          <a:prstGeom prst="line">
            <a:avLst/>
          </a:prstGeom>
          <a:ln>
            <a:solidFill>
              <a:schemeClr val="tx2"/>
            </a:solidFill>
          </a:ln>
        </p:spPr>
        <p:style>
          <a:lnRef idx="3">
            <a:schemeClr val="accent5"/>
          </a:lnRef>
          <a:fillRef idx="0">
            <a:schemeClr val="accent5"/>
          </a:fillRef>
          <a:effectRef idx="2">
            <a:schemeClr val="accent5"/>
          </a:effectRef>
          <a:fontRef idx="minor">
            <a:schemeClr val="tx1"/>
          </a:fontRef>
        </p:style>
      </p:cxnSp>
      <p:pic>
        <p:nvPicPr>
          <p:cNvPr id="12" name="Picture 6" descr="https://fbcdn-sphotos-h-a.akamaihd.net/hphotos-ak-prn1/560196_375990789099508_74165993_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2360" y="1498502"/>
            <a:ext cx="897696" cy="51234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69930" y="3027437"/>
            <a:ext cx="4036774" cy="35394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600" b="1" dirty="0" smtClean="0">
                <a:solidFill>
                  <a:schemeClr val="bg1"/>
                </a:solidFill>
                <a:latin typeface="Tahoma" pitchFamily="34" charset="0"/>
                <a:ea typeface="Tahoma" pitchFamily="34" charset="0"/>
                <a:cs typeface="Tahoma" pitchFamily="34" charset="0"/>
              </a:rPr>
              <a:t>Youth Group </a:t>
            </a:r>
            <a:r>
              <a:rPr lang="en-GB" sz="1600" b="1" dirty="0">
                <a:solidFill>
                  <a:schemeClr val="bg1"/>
                </a:solidFill>
                <a:latin typeface="Tahoma" pitchFamily="34" charset="0"/>
                <a:ea typeface="Tahoma" pitchFamily="34" charset="0"/>
                <a:cs typeface="Tahoma" pitchFamily="34" charset="0"/>
              </a:rPr>
              <a:t>Name</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Adult Volunteers</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Age Range of group:</a:t>
            </a: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Young people who attend:</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What Happens at the </a:t>
            </a:r>
            <a:r>
              <a:rPr lang="en-GB" sz="1600" b="1" dirty="0">
                <a:solidFill>
                  <a:schemeClr val="bg1"/>
                </a:solidFill>
                <a:latin typeface="Tahoma" pitchFamily="34" charset="0"/>
                <a:ea typeface="Tahoma" pitchFamily="34" charset="0"/>
                <a:cs typeface="Tahoma" pitchFamily="34" charset="0"/>
              </a:rPr>
              <a:t>Group</a:t>
            </a:r>
            <a:r>
              <a:rPr lang="en-GB" sz="1600" b="1" dirty="0" smtClean="0">
                <a:solidFill>
                  <a:schemeClr val="bg1"/>
                </a:solidFill>
                <a:latin typeface="Tahoma" pitchFamily="34" charset="0"/>
                <a:ea typeface="Tahoma" pitchFamily="34" charset="0"/>
                <a:cs typeface="Tahoma" pitchFamily="34" charset="0"/>
              </a:rPr>
              <a:t>:</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a:solidFill>
                  <a:schemeClr val="bg1"/>
                </a:solidFill>
                <a:latin typeface="Tahoma" pitchFamily="34" charset="0"/>
                <a:ea typeface="Tahoma" pitchFamily="34" charset="0"/>
                <a:cs typeface="Tahoma" pitchFamily="34" charset="0"/>
              </a:rPr>
              <a:t>		</a:t>
            </a:r>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Future hopes and dreams of the group</a:t>
            </a:r>
            <a:r>
              <a:rPr lang="en-GB" sz="1600" dirty="0" smtClean="0">
                <a:solidFill>
                  <a:schemeClr val="bg1"/>
                </a:solidFill>
                <a:latin typeface="Tahoma" pitchFamily="34" charset="0"/>
                <a:ea typeface="Tahoma" pitchFamily="34" charset="0"/>
                <a:cs typeface="Tahoma" pitchFamily="34" charset="0"/>
              </a:rPr>
              <a:t>:</a:t>
            </a:r>
            <a:endParaRPr lang="en-GB" sz="1600" dirty="0">
              <a:solidFill>
                <a:schemeClr val="bg1"/>
              </a:solidFill>
              <a:latin typeface="Tahoma" pitchFamily="34" charset="0"/>
              <a:ea typeface="Tahoma" pitchFamily="34" charset="0"/>
              <a:cs typeface="Tahoma" pitchFamily="34" charset="0"/>
            </a:endParaRPr>
          </a:p>
        </p:txBody>
      </p:sp>
      <p:sp>
        <p:nvSpPr>
          <p:cNvPr id="14" name="TextBox 13"/>
          <p:cNvSpPr txBox="1"/>
          <p:nvPr/>
        </p:nvSpPr>
        <p:spPr>
          <a:xfrm>
            <a:off x="4349650" y="3027437"/>
            <a:ext cx="2094557"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Mainly Music</a:t>
            </a:r>
          </a:p>
        </p:txBody>
      </p:sp>
      <p:sp>
        <p:nvSpPr>
          <p:cNvPr id="15" name="TextBox 14"/>
          <p:cNvSpPr txBox="1"/>
          <p:nvPr/>
        </p:nvSpPr>
        <p:spPr>
          <a:xfrm>
            <a:off x="4329370" y="3608581"/>
            <a:ext cx="72008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12</a:t>
            </a:r>
            <a:endParaRPr lang="en-GB" sz="1400" b="1" dirty="0"/>
          </a:p>
        </p:txBody>
      </p:sp>
      <p:sp>
        <p:nvSpPr>
          <p:cNvPr id="16" name="TextBox 15"/>
          <p:cNvSpPr txBox="1"/>
          <p:nvPr/>
        </p:nvSpPr>
        <p:spPr>
          <a:xfrm>
            <a:off x="4329370" y="4094926"/>
            <a:ext cx="1224136"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dirty="0"/>
              <a:t>0 - 5 years</a:t>
            </a:r>
          </a:p>
        </p:txBody>
      </p:sp>
      <p:sp>
        <p:nvSpPr>
          <p:cNvPr id="17" name="TextBox 16"/>
          <p:cNvSpPr txBox="1"/>
          <p:nvPr/>
        </p:nvSpPr>
        <p:spPr>
          <a:xfrm>
            <a:off x="4349651" y="4587368"/>
            <a:ext cx="64807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20-30</a:t>
            </a:r>
          </a:p>
        </p:txBody>
      </p:sp>
      <p:sp>
        <p:nvSpPr>
          <p:cNvPr id="18" name="TextBox 17"/>
          <p:cNvSpPr txBox="1"/>
          <p:nvPr/>
        </p:nvSpPr>
        <p:spPr>
          <a:xfrm>
            <a:off x="4349650" y="5229200"/>
            <a:ext cx="2886646"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30 minute music session / snack / play </a:t>
            </a:r>
          </a:p>
        </p:txBody>
      </p:sp>
      <p:sp>
        <p:nvSpPr>
          <p:cNvPr id="19" name="TextBox 18"/>
          <p:cNvSpPr txBox="1"/>
          <p:nvPr/>
        </p:nvSpPr>
        <p:spPr>
          <a:xfrm>
            <a:off x="4349650" y="5966703"/>
            <a:ext cx="4487447"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To continue with a steady number of families coming along and enjoying the interaction and music of the sessions.</a:t>
            </a:r>
          </a:p>
        </p:txBody>
      </p:sp>
      <p:pic>
        <p:nvPicPr>
          <p:cNvPr id="20" name="Picture 11" descr="http://www.ecreativeim.com/blog/wp-content/uploads/2011/05/facebook-like-icon.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0089" y="6216542"/>
            <a:ext cx="277978" cy="25853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www.one.org.au/files/8913/3782/5248/Mainly-music-Small.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75172" y="2689659"/>
            <a:ext cx="1985353" cy="232351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fbcdn-sphotos-f-a.akamaihd.net/hphotos-ak-snc7/294604_10150277338632541_548572302_n.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946"/>
          <a:stretch/>
        </p:blipFill>
        <p:spPr bwMode="auto">
          <a:xfrm>
            <a:off x="169930" y="426828"/>
            <a:ext cx="2212644" cy="1602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968061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56255" y="135036"/>
            <a:ext cx="963617"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5400" dirty="0" smtClean="0">
                <a:latin typeface="Tahoma" pitchFamily="34" charset="0"/>
                <a:ea typeface="Tahoma" pitchFamily="34" charset="0"/>
                <a:cs typeface="Tahoma" pitchFamily="34" charset="0"/>
              </a:rPr>
              <a:t> Y </a:t>
            </a:r>
            <a:endParaRPr lang="en-GB" sz="2800" dirty="0">
              <a:latin typeface="Tahoma" pitchFamily="34" charset="0"/>
              <a:ea typeface="Tahoma" pitchFamily="34" charset="0"/>
              <a:cs typeface="Tahoma" pitchFamily="34" charset="0"/>
            </a:endParaRPr>
          </a:p>
        </p:txBody>
      </p:sp>
      <p:sp>
        <p:nvSpPr>
          <p:cNvPr id="5" name="TextBox 4"/>
          <p:cNvSpPr txBox="1"/>
          <p:nvPr/>
        </p:nvSpPr>
        <p:spPr>
          <a:xfrm>
            <a:off x="3491880" y="135036"/>
            <a:ext cx="5472608"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b="1" dirty="0" smtClean="0">
                <a:latin typeface="Tahoma" pitchFamily="34" charset="0"/>
                <a:ea typeface="Tahoma" pitchFamily="34" charset="0"/>
                <a:cs typeface="Tahoma" pitchFamily="34" charset="0"/>
              </a:rPr>
              <a:t>outh Work Tiree – Youth group Profile Pages</a:t>
            </a:r>
            <a:endParaRPr lang="en-GB" b="1" dirty="0">
              <a:latin typeface="Tahoma" pitchFamily="34" charset="0"/>
              <a:ea typeface="Tahoma" pitchFamily="34" charset="0"/>
              <a:cs typeface="Tahoma" pitchFamily="34" charset="0"/>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718" t="27101" r="46698" b="59471"/>
          <a:stretch/>
        </p:blipFill>
        <p:spPr bwMode="auto">
          <a:xfrm>
            <a:off x="2660449" y="1319648"/>
            <a:ext cx="1246909" cy="982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907358" y="1319648"/>
            <a:ext cx="1960786" cy="276999"/>
          </a:xfrm>
          <a:prstGeom prst="rect">
            <a:avLst/>
          </a:prstGeom>
          <a:noFill/>
        </p:spPr>
        <p:txBody>
          <a:bodyPr wrap="square" rtlCol="0">
            <a:spAutoFit/>
          </a:bodyPr>
          <a:lstStyle/>
          <a:p>
            <a:r>
              <a:rPr lang="en-GB" sz="1200" dirty="0" smtClean="0">
                <a:latin typeface="Tahoma" pitchFamily="34" charset="0"/>
                <a:ea typeface="Tahoma" pitchFamily="34" charset="0"/>
                <a:cs typeface="Tahoma" pitchFamily="34" charset="0"/>
              </a:rPr>
              <a:t>18</a:t>
            </a:r>
            <a:r>
              <a:rPr lang="en-GB" sz="1200" baseline="30000" dirty="0" smtClean="0">
                <a:latin typeface="Tahoma" pitchFamily="34" charset="0"/>
                <a:ea typeface="Tahoma" pitchFamily="34" charset="0"/>
                <a:cs typeface="Tahoma" pitchFamily="34" charset="0"/>
              </a:rPr>
              <a:t>th</a:t>
            </a:r>
            <a:r>
              <a:rPr lang="en-GB" sz="1200" dirty="0" smtClean="0">
                <a:latin typeface="Tahoma" pitchFamily="34" charset="0"/>
                <a:ea typeface="Tahoma" pitchFamily="34" charset="0"/>
                <a:cs typeface="Tahoma" pitchFamily="34" charset="0"/>
              </a:rPr>
              <a:t> April 1995</a:t>
            </a:r>
            <a:endParaRPr lang="en-GB" sz="1200" dirty="0">
              <a:latin typeface="Tahoma" pitchFamily="34" charset="0"/>
              <a:ea typeface="Tahoma" pitchFamily="34" charset="0"/>
              <a:cs typeface="Tahoma" pitchFamily="34" charset="0"/>
            </a:endParaRPr>
          </a:p>
        </p:txBody>
      </p:sp>
      <p:sp>
        <p:nvSpPr>
          <p:cNvPr id="8" name="TextBox 7"/>
          <p:cNvSpPr txBox="1"/>
          <p:nvPr/>
        </p:nvSpPr>
        <p:spPr>
          <a:xfrm>
            <a:off x="3905809" y="1616178"/>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In a relationship </a:t>
            </a:r>
            <a:r>
              <a:rPr lang="en-GB" sz="1200" dirty="0" smtClean="0">
                <a:latin typeface="Tahoma" pitchFamily="34" charset="0"/>
                <a:ea typeface="Tahoma" pitchFamily="34" charset="0"/>
                <a:cs typeface="Tahoma" pitchFamily="34" charset="0"/>
              </a:rPr>
              <a:t>with </a:t>
            </a:r>
            <a:r>
              <a:rPr lang="en-GB" sz="1200" dirty="0" smtClean="0">
                <a:solidFill>
                  <a:srgbClr val="0000FF"/>
                </a:solidFill>
                <a:latin typeface="Tahoma" pitchFamily="34" charset="0"/>
                <a:ea typeface="Tahoma" pitchFamily="34" charset="0"/>
                <a:cs typeface="Tahoma" pitchFamily="34" charset="0"/>
              </a:rPr>
              <a:t>Tiree Trust Youth Work Project</a:t>
            </a:r>
            <a:endParaRPr lang="en-GB" sz="1200" dirty="0">
              <a:solidFill>
                <a:srgbClr val="0000FF"/>
              </a:solidFill>
              <a:latin typeface="Tahoma" pitchFamily="34" charset="0"/>
              <a:ea typeface="Tahoma" pitchFamily="34" charset="0"/>
              <a:cs typeface="Tahoma" pitchFamily="34" charset="0"/>
            </a:endParaRPr>
          </a:p>
        </p:txBody>
      </p:sp>
      <p:sp>
        <p:nvSpPr>
          <p:cNvPr id="9" name="TextBox 8"/>
          <p:cNvSpPr txBox="1"/>
          <p:nvPr/>
        </p:nvSpPr>
        <p:spPr>
          <a:xfrm>
            <a:off x="3894724" y="1913007"/>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Margaret Worsley , </a:t>
            </a:r>
            <a:r>
              <a:rPr lang="en-GB" sz="1200" dirty="0" smtClean="0">
                <a:latin typeface="Tahoma" pitchFamily="34" charset="0"/>
                <a:ea typeface="Tahoma" pitchFamily="34" charset="0"/>
                <a:cs typeface="Tahoma" pitchFamily="34" charset="0"/>
              </a:rPr>
              <a:t>220317 </a:t>
            </a:r>
            <a:endParaRPr lang="en-GB" sz="1200" dirty="0">
              <a:latin typeface="Tahoma" pitchFamily="34" charset="0"/>
              <a:ea typeface="Tahoma" pitchFamily="34" charset="0"/>
              <a:cs typeface="Tahoma" pitchFamily="34" charset="0"/>
            </a:endParaRPr>
          </a:p>
        </p:txBody>
      </p:sp>
      <p:cxnSp>
        <p:nvCxnSpPr>
          <p:cNvPr id="10" name="Straight Connector 9"/>
          <p:cNvCxnSpPr/>
          <p:nvPr/>
        </p:nvCxnSpPr>
        <p:spPr>
          <a:xfrm>
            <a:off x="2456255" y="2481531"/>
            <a:ext cx="6486064" cy="11364"/>
          </a:xfrm>
          <a:prstGeom prst="line">
            <a:avLst/>
          </a:prstGeom>
          <a:ln>
            <a:solidFill>
              <a:schemeClr val="tx2"/>
            </a:solidFill>
          </a:ln>
        </p:spPr>
        <p:style>
          <a:lnRef idx="3">
            <a:schemeClr val="accent5"/>
          </a:lnRef>
          <a:fillRef idx="0">
            <a:schemeClr val="accent5"/>
          </a:fillRef>
          <a:effectRef idx="2">
            <a:schemeClr val="accent5"/>
          </a:effectRef>
          <a:fontRef idx="minor">
            <a:schemeClr val="tx1"/>
          </a:fontRef>
        </p:style>
      </p:cxnSp>
      <p:pic>
        <p:nvPicPr>
          <p:cNvPr id="11" name="Picture 6" descr="https://fbcdn-sphotos-h-a.akamaihd.net/hphotos-ak-prn1/560196_375990789099508_74165993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1498502"/>
            <a:ext cx="897696" cy="51234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69930" y="3027437"/>
            <a:ext cx="4036774" cy="35394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600" b="1" dirty="0" smtClean="0">
                <a:solidFill>
                  <a:schemeClr val="bg1"/>
                </a:solidFill>
                <a:latin typeface="Tahoma" pitchFamily="34" charset="0"/>
                <a:ea typeface="Tahoma" pitchFamily="34" charset="0"/>
                <a:cs typeface="Tahoma" pitchFamily="34" charset="0"/>
              </a:rPr>
              <a:t>Youth Group </a:t>
            </a:r>
            <a:r>
              <a:rPr lang="en-GB" sz="1600" b="1" dirty="0">
                <a:solidFill>
                  <a:schemeClr val="bg1"/>
                </a:solidFill>
                <a:latin typeface="Tahoma" pitchFamily="34" charset="0"/>
                <a:ea typeface="Tahoma" pitchFamily="34" charset="0"/>
                <a:cs typeface="Tahoma" pitchFamily="34" charset="0"/>
              </a:rPr>
              <a:t>Name</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Adult Volunteers</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Age Range of group:</a:t>
            </a: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Young people who attend:</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What Happens at the </a:t>
            </a:r>
            <a:r>
              <a:rPr lang="en-GB" sz="1600" b="1" dirty="0">
                <a:solidFill>
                  <a:schemeClr val="bg1"/>
                </a:solidFill>
                <a:latin typeface="Tahoma" pitchFamily="34" charset="0"/>
                <a:ea typeface="Tahoma" pitchFamily="34" charset="0"/>
                <a:cs typeface="Tahoma" pitchFamily="34" charset="0"/>
              </a:rPr>
              <a:t>Group</a:t>
            </a:r>
            <a:r>
              <a:rPr lang="en-GB" sz="1600" b="1" dirty="0" smtClean="0">
                <a:solidFill>
                  <a:schemeClr val="bg1"/>
                </a:solidFill>
                <a:latin typeface="Tahoma" pitchFamily="34" charset="0"/>
                <a:ea typeface="Tahoma" pitchFamily="34" charset="0"/>
                <a:cs typeface="Tahoma" pitchFamily="34" charset="0"/>
              </a:rPr>
              <a:t>:</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a:solidFill>
                  <a:schemeClr val="bg1"/>
                </a:solidFill>
                <a:latin typeface="Tahoma" pitchFamily="34" charset="0"/>
                <a:ea typeface="Tahoma" pitchFamily="34" charset="0"/>
                <a:cs typeface="Tahoma" pitchFamily="34" charset="0"/>
              </a:rPr>
              <a:t>		</a:t>
            </a:r>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Future hopes and dreams of the group</a:t>
            </a:r>
            <a:r>
              <a:rPr lang="en-GB" sz="1600" dirty="0" smtClean="0">
                <a:solidFill>
                  <a:schemeClr val="bg1"/>
                </a:solidFill>
                <a:latin typeface="Tahoma" pitchFamily="34" charset="0"/>
                <a:ea typeface="Tahoma" pitchFamily="34" charset="0"/>
                <a:cs typeface="Tahoma" pitchFamily="34" charset="0"/>
              </a:rPr>
              <a:t>:</a:t>
            </a:r>
            <a:endParaRPr lang="en-GB" sz="1600" dirty="0">
              <a:solidFill>
                <a:schemeClr val="bg1"/>
              </a:solidFill>
              <a:latin typeface="Tahoma" pitchFamily="34" charset="0"/>
              <a:ea typeface="Tahoma" pitchFamily="34" charset="0"/>
              <a:cs typeface="Tahoma" pitchFamily="34" charset="0"/>
            </a:endParaRPr>
          </a:p>
        </p:txBody>
      </p:sp>
      <p:pic>
        <p:nvPicPr>
          <p:cNvPr id="1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4649" t="61052" r="46220" b="35396"/>
          <a:stretch/>
        </p:blipFill>
        <p:spPr bwMode="auto">
          <a:xfrm>
            <a:off x="0" y="2663765"/>
            <a:ext cx="1369749" cy="29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4349650" y="3027437"/>
            <a:ext cx="267062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Tiree </a:t>
            </a:r>
            <a:r>
              <a:rPr lang="en-GB" sz="1400" b="1" dirty="0"/>
              <a:t>Y</a:t>
            </a:r>
            <a:r>
              <a:rPr lang="en-GB" sz="1400" b="1" dirty="0" smtClean="0"/>
              <a:t>outh </a:t>
            </a:r>
            <a:r>
              <a:rPr lang="en-GB" sz="1400" b="1" dirty="0" smtClean="0"/>
              <a:t>Club</a:t>
            </a:r>
            <a:endParaRPr lang="en-GB" sz="1400" b="1" dirty="0"/>
          </a:p>
        </p:txBody>
      </p:sp>
      <p:sp>
        <p:nvSpPr>
          <p:cNvPr id="15" name="TextBox 14"/>
          <p:cNvSpPr txBox="1"/>
          <p:nvPr/>
        </p:nvSpPr>
        <p:spPr>
          <a:xfrm>
            <a:off x="4329370" y="3608581"/>
            <a:ext cx="72008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6</a:t>
            </a:r>
          </a:p>
        </p:txBody>
      </p:sp>
      <p:sp>
        <p:nvSpPr>
          <p:cNvPr id="16" name="TextBox 15"/>
          <p:cNvSpPr txBox="1"/>
          <p:nvPr/>
        </p:nvSpPr>
        <p:spPr>
          <a:xfrm>
            <a:off x="4329370" y="4094926"/>
            <a:ext cx="1224136"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dirty="0" smtClean="0"/>
              <a:t>8 – </a:t>
            </a:r>
            <a:r>
              <a:rPr lang="en-GB" sz="1600" b="1" dirty="0" smtClean="0"/>
              <a:t>14 </a:t>
            </a:r>
            <a:r>
              <a:rPr lang="en-GB" sz="1600" b="1" dirty="0" smtClean="0"/>
              <a:t>years</a:t>
            </a:r>
            <a:endParaRPr lang="en-GB" sz="1600" b="1" dirty="0"/>
          </a:p>
        </p:txBody>
      </p:sp>
      <p:sp>
        <p:nvSpPr>
          <p:cNvPr id="17" name="TextBox 16"/>
          <p:cNvSpPr txBox="1"/>
          <p:nvPr/>
        </p:nvSpPr>
        <p:spPr>
          <a:xfrm>
            <a:off x="4349651" y="4587368"/>
            <a:ext cx="64807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20</a:t>
            </a:r>
            <a:endParaRPr lang="en-GB" sz="1400" b="1" dirty="0"/>
          </a:p>
        </p:txBody>
      </p:sp>
      <p:sp>
        <p:nvSpPr>
          <p:cNvPr id="18" name="TextBox 17"/>
          <p:cNvSpPr txBox="1"/>
          <p:nvPr/>
        </p:nvSpPr>
        <p:spPr>
          <a:xfrm>
            <a:off x="4349650" y="5229200"/>
            <a:ext cx="288664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smtClean="0"/>
              <a:t>Mondays , Wednesdays</a:t>
            </a:r>
            <a:r>
              <a:rPr lang="en-GB" sz="1200" dirty="0"/>
              <a:t> </a:t>
            </a:r>
            <a:r>
              <a:rPr lang="en-GB" sz="1200" dirty="0" smtClean="0"/>
              <a:t>and Fridays</a:t>
            </a:r>
          </a:p>
          <a:p>
            <a:r>
              <a:rPr lang="en-GB" sz="1200" dirty="0" smtClean="0"/>
              <a:t>Games, sweeties, arts, competitions.</a:t>
            </a:r>
            <a:endParaRPr lang="en-GB" sz="1200" dirty="0"/>
          </a:p>
        </p:txBody>
      </p:sp>
      <p:sp>
        <p:nvSpPr>
          <p:cNvPr id="19" name="TextBox 18"/>
          <p:cNvSpPr txBox="1"/>
          <p:nvPr/>
        </p:nvSpPr>
        <p:spPr>
          <a:xfrm>
            <a:off x="4349650" y="5966703"/>
            <a:ext cx="4487447"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To continue with a steady number of </a:t>
            </a:r>
            <a:r>
              <a:rPr lang="en-GB" sz="1100" dirty="0" smtClean="0"/>
              <a:t>children attending. Improve facilities and equipment. To develop competitions , activities and fun.</a:t>
            </a:r>
            <a:endParaRPr lang="en-GB" sz="1100"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1884" y="3513182"/>
            <a:ext cx="2685213" cy="1502041"/>
          </a:xfrm>
          <a:prstGeom prst="rect">
            <a:avLst/>
          </a:prstGeom>
          <a:ln>
            <a:noFill/>
          </a:ln>
          <a:effectLst>
            <a:softEdge rad="112500"/>
          </a:effectLst>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349" y="349940"/>
            <a:ext cx="2307560" cy="1730670"/>
          </a:xfrm>
          <a:prstGeom prst="rect">
            <a:avLst/>
          </a:prstGeom>
          <a:ln>
            <a:noFill/>
          </a:ln>
          <a:effectLst>
            <a:softEdge rad="112500"/>
          </a:effectLst>
        </p:spPr>
      </p:pic>
    </p:spTree>
    <p:extLst>
      <p:ext uri="{BB962C8B-B14F-4D97-AF65-F5344CB8AC3E}">
        <p14:creationId xmlns:p14="http://schemas.microsoft.com/office/powerpoint/2010/main" val="31047695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930" y="3027437"/>
            <a:ext cx="4036774" cy="35394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600" b="1" dirty="0" smtClean="0">
                <a:solidFill>
                  <a:schemeClr val="bg1"/>
                </a:solidFill>
                <a:latin typeface="Tahoma" pitchFamily="34" charset="0"/>
                <a:ea typeface="Tahoma" pitchFamily="34" charset="0"/>
                <a:cs typeface="Tahoma" pitchFamily="34" charset="0"/>
              </a:rPr>
              <a:t>Youth Group </a:t>
            </a:r>
            <a:r>
              <a:rPr lang="en-GB" sz="1600" b="1" dirty="0">
                <a:solidFill>
                  <a:schemeClr val="bg1"/>
                </a:solidFill>
                <a:latin typeface="Tahoma" pitchFamily="34" charset="0"/>
                <a:ea typeface="Tahoma" pitchFamily="34" charset="0"/>
                <a:cs typeface="Tahoma" pitchFamily="34" charset="0"/>
              </a:rPr>
              <a:t>Name</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Adult Volunteers</a:t>
            </a:r>
            <a:r>
              <a:rPr lang="en-GB" sz="1600" dirty="0" smtClean="0">
                <a:solidFill>
                  <a:schemeClr val="bg1"/>
                </a:solidFill>
                <a:latin typeface="Tahoma" pitchFamily="34" charset="0"/>
                <a:ea typeface="Tahoma" pitchFamily="34" charset="0"/>
                <a:cs typeface="Tahoma" pitchFamily="34" charset="0"/>
              </a:rPr>
              <a:t>:</a:t>
            </a:r>
          </a:p>
          <a:p>
            <a:r>
              <a:rPr lang="en-GB" sz="1600"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Age Range of group:</a:t>
            </a: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Number of Young people who attend:</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	</a:t>
            </a:r>
          </a:p>
          <a:p>
            <a:r>
              <a:rPr lang="en-GB" sz="1600" b="1" dirty="0" smtClean="0">
                <a:solidFill>
                  <a:schemeClr val="bg1"/>
                </a:solidFill>
                <a:latin typeface="Tahoma" pitchFamily="34" charset="0"/>
                <a:ea typeface="Tahoma" pitchFamily="34" charset="0"/>
                <a:cs typeface="Tahoma" pitchFamily="34" charset="0"/>
              </a:rPr>
              <a:t>What Happens at the </a:t>
            </a:r>
            <a:r>
              <a:rPr lang="en-GB" sz="1600" b="1" dirty="0">
                <a:solidFill>
                  <a:schemeClr val="bg1"/>
                </a:solidFill>
                <a:latin typeface="Tahoma" pitchFamily="34" charset="0"/>
                <a:ea typeface="Tahoma" pitchFamily="34" charset="0"/>
                <a:cs typeface="Tahoma" pitchFamily="34" charset="0"/>
              </a:rPr>
              <a:t>Group</a:t>
            </a:r>
            <a:r>
              <a:rPr lang="en-GB" sz="1600" b="1" dirty="0" smtClean="0">
                <a:solidFill>
                  <a:schemeClr val="bg1"/>
                </a:solidFill>
                <a:latin typeface="Tahoma" pitchFamily="34" charset="0"/>
                <a:ea typeface="Tahoma" pitchFamily="34" charset="0"/>
                <a:cs typeface="Tahoma" pitchFamily="34" charset="0"/>
              </a:rPr>
              <a:t>:</a:t>
            </a:r>
          </a:p>
          <a:p>
            <a:endParaRPr lang="en-GB" sz="1600" b="1" dirty="0" smtClean="0">
              <a:solidFill>
                <a:schemeClr val="bg1"/>
              </a:solidFill>
              <a:latin typeface="Tahoma" pitchFamily="34" charset="0"/>
              <a:ea typeface="Tahoma" pitchFamily="34" charset="0"/>
              <a:cs typeface="Tahoma" pitchFamily="34" charset="0"/>
            </a:endParaRPr>
          </a:p>
          <a:p>
            <a:r>
              <a:rPr lang="en-GB" sz="1600" b="1" dirty="0">
                <a:solidFill>
                  <a:schemeClr val="bg1"/>
                </a:solidFill>
                <a:latin typeface="Tahoma" pitchFamily="34" charset="0"/>
                <a:ea typeface="Tahoma" pitchFamily="34" charset="0"/>
                <a:cs typeface="Tahoma" pitchFamily="34" charset="0"/>
              </a:rPr>
              <a:t>		</a:t>
            </a:r>
            <a:endParaRPr lang="en-GB" sz="1600" b="1" dirty="0" smtClean="0">
              <a:solidFill>
                <a:schemeClr val="bg1"/>
              </a:solidFill>
              <a:latin typeface="Tahoma" pitchFamily="34" charset="0"/>
              <a:ea typeface="Tahoma" pitchFamily="34" charset="0"/>
              <a:cs typeface="Tahoma" pitchFamily="34" charset="0"/>
            </a:endParaRPr>
          </a:p>
          <a:p>
            <a:r>
              <a:rPr lang="en-GB" sz="1600" b="1" dirty="0" smtClean="0">
                <a:solidFill>
                  <a:schemeClr val="bg1"/>
                </a:solidFill>
                <a:latin typeface="Tahoma" pitchFamily="34" charset="0"/>
                <a:ea typeface="Tahoma" pitchFamily="34" charset="0"/>
                <a:cs typeface="Tahoma" pitchFamily="34" charset="0"/>
              </a:rPr>
              <a:t>Future hopes and dreams of the group</a:t>
            </a:r>
            <a:r>
              <a:rPr lang="en-GB" sz="1600" dirty="0" smtClean="0">
                <a:solidFill>
                  <a:schemeClr val="bg1"/>
                </a:solidFill>
                <a:latin typeface="Tahoma" pitchFamily="34" charset="0"/>
                <a:ea typeface="Tahoma" pitchFamily="34" charset="0"/>
                <a:cs typeface="Tahoma" pitchFamily="34" charset="0"/>
              </a:rPr>
              <a:t>:</a:t>
            </a:r>
            <a:endParaRPr lang="en-GB" sz="1600" dirty="0">
              <a:solidFill>
                <a:schemeClr val="bg1"/>
              </a:solidFill>
              <a:latin typeface="Tahoma" pitchFamily="34" charset="0"/>
              <a:ea typeface="Tahoma" pitchFamily="34" charset="0"/>
              <a:cs typeface="Tahoma" pitchFamily="34" charset="0"/>
            </a:endParaRPr>
          </a:p>
        </p:txBody>
      </p:sp>
      <p:sp>
        <p:nvSpPr>
          <p:cNvPr id="5" name="TextBox 4"/>
          <p:cNvSpPr txBox="1"/>
          <p:nvPr/>
        </p:nvSpPr>
        <p:spPr>
          <a:xfrm>
            <a:off x="4349650" y="3027437"/>
            <a:ext cx="267062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Tiree Young Farmers</a:t>
            </a:r>
            <a:endParaRPr lang="en-GB" sz="1400" b="1" dirty="0"/>
          </a:p>
        </p:txBody>
      </p:sp>
      <p:sp>
        <p:nvSpPr>
          <p:cNvPr id="6" name="TextBox 5"/>
          <p:cNvSpPr txBox="1"/>
          <p:nvPr/>
        </p:nvSpPr>
        <p:spPr>
          <a:xfrm>
            <a:off x="4329370" y="3608581"/>
            <a:ext cx="720080"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5</a:t>
            </a:r>
          </a:p>
        </p:txBody>
      </p:sp>
      <p:sp>
        <p:nvSpPr>
          <p:cNvPr id="7" name="TextBox 6"/>
          <p:cNvSpPr txBox="1"/>
          <p:nvPr/>
        </p:nvSpPr>
        <p:spPr>
          <a:xfrm>
            <a:off x="4329369" y="4094926"/>
            <a:ext cx="1463603"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dirty="0" smtClean="0"/>
              <a:t>14 - 30 years</a:t>
            </a:r>
            <a:endParaRPr lang="en-GB" sz="1600" b="1" dirty="0"/>
          </a:p>
        </p:txBody>
      </p:sp>
      <p:sp>
        <p:nvSpPr>
          <p:cNvPr id="8" name="TextBox 7"/>
          <p:cNvSpPr txBox="1"/>
          <p:nvPr/>
        </p:nvSpPr>
        <p:spPr>
          <a:xfrm>
            <a:off x="4349651" y="4587368"/>
            <a:ext cx="648072"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smtClean="0"/>
              <a:t>22</a:t>
            </a:r>
            <a:endParaRPr lang="en-GB" sz="1400" b="1" dirty="0"/>
          </a:p>
        </p:txBody>
      </p:sp>
      <p:sp>
        <p:nvSpPr>
          <p:cNvPr id="9" name="TextBox 8"/>
          <p:cNvSpPr txBox="1"/>
          <p:nvPr/>
        </p:nvSpPr>
        <p:spPr>
          <a:xfrm>
            <a:off x="4349650" y="5229200"/>
            <a:ext cx="2886646"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smtClean="0"/>
              <a:t>Meeting once a month.</a:t>
            </a:r>
            <a:endParaRPr lang="en-GB" sz="1200" dirty="0"/>
          </a:p>
        </p:txBody>
      </p:sp>
      <p:sp>
        <p:nvSpPr>
          <p:cNvPr id="10" name="TextBox 9"/>
          <p:cNvSpPr txBox="1"/>
          <p:nvPr/>
        </p:nvSpPr>
        <p:spPr>
          <a:xfrm>
            <a:off x="4349650" y="5966703"/>
            <a:ext cx="4487447"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a:t>To continue with a steady number of </a:t>
            </a:r>
            <a:r>
              <a:rPr lang="en-GB" sz="1100" dirty="0" smtClean="0"/>
              <a:t>Young Farmers attending. To go to the Royal Highland show for a visit in June. </a:t>
            </a:r>
            <a:endParaRPr lang="en-GB" sz="1100" dirty="0"/>
          </a:p>
        </p:txBody>
      </p:sp>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4649" t="61052" r="46220" b="35396"/>
          <a:stretch/>
        </p:blipFill>
        <p:spPr bwMode="auto">
          <a:xfrm>
            <a:off x="0" y="2663765"/>
            <a:ext cx="1369749" cy="29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2456255" y="2481531"/>
            <a:ext cx="6486064" cy="11364"/>
          </a:xfrm>
          <a:prstGeom prst="line">
            <a:avLst/>
          </a:prstGeom>
          <a:ln>
            <a:solidFill>
              <a:schemeClr val="tx2"/>
            </a:solidFill>
          </a:ln>
        </p:spPr>
        <p:style>
          <a:lnRef idx="3">
            <a:schemeClr val="accent5"/>
          </a:lnRef>
          <a:fillRef idx="0">
            <a:schemeClr val="accent5"/>
          </a:fillRef>
          <a:effectRef idx="2">
            <a:schemeClr val="accent5"/>
          </a:effectRef>
          <a:fontRef idx="minor">
            <a:schemeClr val="tx1"/>
          </a:fontRef>
        </p:style>
      </p:cxn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3718" t="27101" r="46698" b="59471"/>
          <a:stretch/>
        </p:blipFill>
        <p:spPr bwMode="auto">
          <a:xfrm>
            <a:off x="2660449" y="1319648"/>
            <a:ext cx="1246909" cy="982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3907358" y="1319648"/>
            <a:ext cx="1960786" cy="276999"/>
          </a:xfrm>
          <a:prstGeom prst="rect">
            <a:avLst/>
          </a:prstGeom>
          <a:noFill/>
        </p:spPr>
        <p:txBody>
          <a:bodyPr wrap="square" rtlCol="0">
            <a:spAutoFit/>
          </a:bodyPr>
          <a:lstStyle/>
          <a:p>
            <a:r>
              <a:rPr lang="en-GB" sz="1200" dirty="0" smtClean="0">
                <a:latin typeface="Tahoma" pitchFamily="34" charset="0"/>
                <a:ea typeface="Tahoma" pitchFamily="34" charset="0"/>
                <a:cs typeface="Tahoma" pitchFamily="34" charset="0"/>
              </a:rPr>
              <a:t>18</a:t>
            </a:r>
            <a:r>
              <a:rPr lang="en-GB" sz="1200" baseline="30000" dirty="0" smtClean="0">
                <a:latin typeface="Tahoma" pitchFamily="34" charset="0"/>
                <a:ea typeface="Tahoma" pitchFamily="34" charset="0"/>
                <a:cs typeface="Tahoma" pitchFamily="34" charset="0"/>
              </a:rPr>
              <a:t>th</a:t>
            </a:r>
            <a:r>
              <a:rPr lang="en-GB" sz="1200" dirty="0" smtClean="0">
                <a:latin typeface="Tahoma" pitchFamily="34" charset="0"/>
                <a:ea typeface="Tahoma" pitchFamily="34" charset="0"/>
                <a:cs typeface="Tahoma" pitchFamily="34" charset="0"/>
              </a:rPr>
              <a:t> April 1995</a:t>
            </a:r>
            <a:endParaRPr lang="en-GB" sz="1200" dirty="0">
              <a:latin typeface="Tahoma" pitchFamily="34" charset="0"/>
              <a:ea typeface="Tahoma" pitchFamily="34" charset="0"/>
              <a:cs typeface="Tahoma" pitchFamily="34" charset="0"/>
            </a:endParaRPr>
          </a:p>
        </p:txBody>
      </p:sp>
      <p:sp>
        <p:nvSpPr>
          <p:cNvPr id="15" name="TextBox 14"/>
          <p:cNvSpPr txBox="1"/>
          <p:nvPr/>
        </p:nvSpPr>
        <p:spPr>
          <a:xfrm>
            <a:off x="3905809" y="1616178"/>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In a relationship </a:t>
            </a:r>
            <a:r>
              <a:rPr lang="en-GB" sz="1200" dirty="0" smtClean="0">
                <a:latin typeface="Tahoma" pitchFamily="34" charset="0"/>
                <a:ea typeface="Tahoma" pitchFamily="34" charset="0"/>
                <a:cs typeface="Tahoma" pitchFamily="34" charset="0"/>
              </a:rPr>
              <a:t>with </a:t>
            </a:r>
            <a:r>
              <a:rPr lang="en-GB" sz="1200" dirty="0" smtClean="0">
                <a:solidFill>
                  <a:srgbClr val="0000FF"/>
                </a:solidFill>
                <a:latin typeface="Tahoma" pitchFamily="34" charset="0"/>
                <a:ea typeface="Tahoma" pitchFamily="34" charset="0"/>
                <a:cs typeface="Tahoma" pitchFamily="34" charset="0"/>
              </a:rPr>
              <a:t>Tiree Trust Youth Work Project</a:t>
            </a:r>
            <a:endParaRPr lang="en-GB" sz="1200" dirty="0">
              <a:solidFill>
                <a:srgbClr val="0000FF"/>
              </a:solidFill>
              <a:latin typeface="Tahoma" pitchFamily="34" charset="0"/>
              <a:ea typeface="Tahoma" pitchFamily="34" charset="0"/>
              <a:cs typeface="Tahoma" pitchFamily="34" charset="0"/>
            </a:endParaRPr>
          </a:p>
        </p:txBody>
      </p:sp>
      <p:sp>
        <p:nvSpPr>
          <p:cNvPr id="16" name="TextBox 15"/>
          <p:cNvSpPr txBox="1"/>
          <p:nvPr/>
        </p:nvSpPr>
        <p:spPr>
          <a:xfrm>
            <a:off x="3894724" y="1913007"/>
            <a:ext cx="4644750" cy="276999"/>
          </a:xfrm>
          <a:prstGeom prst="rect">
            <a:avLst/>
          </a:prstGeom>
          <a:noFill/>
        </p:spPr>
        <p:txBody>
          <a:bodyPr wrap="square" rtlCol="0">
            <a:spAutoFit/>
          </a:bodyPr>
          <a:lstStyle/>
          <a:p>
            <a:r>
              <a:rPr lang="en-GB" sz="1200" dirty="0" smtClean="0">
                <a:solidFill>
                  <a:srgbClr val="0000FF"/>
                </a:solidFill>
                <a:latin typeface="Tahoma" pitchFamily="34" charset="0"/>
                <a:ea typeface="Tahoma" pitchFamily="34" charset="0"/>
                <a:cs typeface="Tahoma" pitchFamily="34" charset="0"/>
              </a:rPr>
              <a:t>Iain MacInnes, </a:t>
            </a:r>
            <a:r>
              <a:rPr lang="en-GB" sz="1200" dirty="0" smtClean="0">
                <a:latin typeface="Tahoma" pitchFamily="34" charset="0"/>
                <a:ea typeface="Tahoma" pitchFamily="34" charset="0"/>
                <a:cs typeface="Tahoma" pitchFamily="34" charset="0"/>
              </a:rPr>
              <a:t>220504 </a:t>
            </a:r>
            <a:endParaRPr lang="en-GB" sz="1200" dirty="0">
              <a:latin typeface="Tahoma" pitchFamily="34" charset="0"/>
              <a:ea typeface="Tahoma" pitchFamily="34" charset="0"/>
              <a:cs typeface="Tahoma" pitchFamily="34" charset="0"/>
            </a:endParaRPr>
          </a:p>
        </p:txBody>
      </p:sp>
      <p:pic>
        <p:nvPicPr>
          <p:cNvPr id="17" name="Picture 6" descr="https://fbcdn-sphotos-h-a.akamaihd.net/hphotos-ak-prn1/560196_375990789099508_74165993_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2360" y="1498502"/>
            <a:ext cx="897696" cy="51234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456255" y="135036"/>
            <a:ext cx="963617" cy="92333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5400" dirty="0" smtClean="0">
                <a:latin typeface="Tahoma" pitchFamily="34" charset="0"/>
                <a:ea typeface="Tahoma" pitchFamily="34" charset="0"/>
                <a:cs typeface="Tahoma" pitchFamily="34" charset="0"/>
              </a:rPr>
              <a:t> Y </a:t>
            </a:r>
            <a:endParaRPr lang="en-GB" sz="2800" dirty="0">
              <a:latin typeface="Tahoma" pitchFamily="34" charset="0"/>
              <a:ea typeface="Tahoma" pitchFamily="34" charset="0"/>
              <a:cs typeface="Tahoma" pitchFamily="34" charset="0"/>
            </a:endParaRPr>
          </a:p>
        </p:txBody>
      </p:sp>
      <p:sp>
        <p:nvSpPr>
          <p:cNvPr id="19" name="TextBox 18"/>
          <p:cNvSpPr txBox="1"/>
          <p:nvPr/>
        </p:nvSpPr>
        <p:spPr>
          <a:xfrm>
            <a:off x="3491880" y="135036"/>
            <a:ext cx="5472608"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GB" b="1" dirty="0" smtClean="0">
                <a:latin typeface="Tahoma" pitchFamily="34" charset="0"/>
                <a:ea typeface="Tahoma" pitchFamily="34" charset="0"/>
                <a:cs typeface="Tahoma" pitchFamily="34" charset="0"/>
              </a:rPr>
              <a:t>outh Work Tiree – Youth group Profile Pages</a:t>
            </a:r>
            <a:endParaRPr lang="en-GB" b="1" dirty="0">
              <a:latin typeface="Tahoma" pitchFamily="34" charset="0"/>
              <a:ea typeface="Tahoma" pitchFamily="34" charset="0"/>
              <a:cs typeface="Tahoma" pitchFamily="34" charset="0"/>
            </a:endParaRPr>
          </a:p>
        </p:txBody>
      </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04" y="355496"/>
            <a:ext cx="2268277" cy="1701208"/>
          </a:xfrm>
          <a:prstGeom prst="rect">
            <a:avLst/>
          </a:prstGeom>
          <a:ln>
            <a:noFill/>
          </a:ln>
          <a:effectLst>
            <a:softEdge rad="112500"/>
          </a:effectLst>
        </p:spPr>
      </p:pic>
    </p:spTree>
    <p:extLst>
      <p:ext uri="{BB962C8B-B14F-4D97-AF65-F5344CB8AC3E}">
        <p14:creationId xmlns:p14="http://schemas.microsoft.com/office/powerpoint/2010/main" val="33644024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88640"/>
            <a:ext cx="8136904" cy="369332"/>
          </a:xfrm>
          <a:prstGeom prst="rect">
            <a:avLst/>
          </a:prstGeom>
          <a:noFill/>
        </p:spPr>
        <p:txBody>
          <a:bodyPr wrap="square" rtlCol="0">
            <a:spAutoFit/>
          </a:bodyPr>
          <a:lstStyle/>
          <a:p>
            <a:r>
              <a:rPr lang="en-GB" dirty="0" smtClean="0"/>
              <a:t>Youth Work Tiree – What are our Strategic Themes?</a:t>
            </a:r>
            <a:endParaRPr lang="en-GB" dirty="0"/>
          </a:p>
        </p:txBody>
      </p:sp>
      <p:sp>
        <p:nvSpPr>
          <p:cNvPr id="6" name="TextBox 5"/>
          <p:cNvSpPr txBox="1"/>
          <p:nvPr/>
        </p:nvSpPr>
        <p:spPr>
          <a:xfrm>
            <a:off x="3635896" y="764704"/>
            <a:ext cx="5180170" cy="369332"/>
          </a:xfrm>
          <a:prstGeom prst="rect">
            <a:avLst/>
          </a:prstGeom>
          <a:noFill/>
        </p:spPr>
        <p:txBody>
          <a:bodyPr wrap="square" rtlCol="0">
            <a:spAutoFit/>
          </a:bodyPr>
          <a:lstStyle/>
          <a:p>
            <a:r>
              <a:rPr lang="en-GB" dirty="0" smtClean="0"/>
              <a:t>In other words.. What are we working towards?</a:t>
            </a:r>
            <a:endParaRPr lang="en-GB" dirty="0"/>
          </a:p>
        </p:txBody>
      </p:sp>
      <p:sp>
        <p:nvSpPr>
          <p:cNvPr id="7" name="TextBox 6"/>
          <p:cNvSpPr txBox="1"/>
          <p:nvPr/>
        </p:nvSpPr>
        <p:spPr>
          <a:xfrm>
            <a:off x="179825" y="1988840"/>
            <a:ext cx="3456384"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smtClean="0"/>
              <a:t>1. Creating Opportunities </a:t>
            </a:r>
            <a:endParaRPr lang="en-GB" dirty="0"/>
          </a:p>
        </p:txBody>
      </p:sp>
      <p:sp>
        <p:nvSpPr>
          <p:cNvPr id="8" name="TextBox 7"/>
          <p:cNvSpPr txBox="1"/>
          <p:nvPr/>
        </p:nvSpPr>
        <p:spPr>
          <a:xfrm>
            <a:off x="1151620" y="2701538"/>
            <a:ext cx="367240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smtClean="0"/>
              <a:t>2. Creating Healthy Lives</a:t>
            </a:r>
            <a:endParaRPr lang="en-GB" dirty="0"/>
          </a:p>
        </p:txBody>
      </p:sp>
      <p:sp>
        <p:nvSpPr>
          <p:cNvPr id="9" name="TextBox 8"/>
          <p:cNvSpPr txBox="1"/>
          <p:nvPr/>
        </p:nvSpPr>
        <p:spPr>
          <a:xfrm>
            <a:off x="2483768" y="3429000"/>
            <a:ext cx="367240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a:t>3</a:t>
            </a:r>
            <a:r>
              <a:rPr lang="en-GB" dirty="0" smtClean="0"/>
              <a:t>. Creating Skilled Young </a:t>
            </a:r>
            <a:r>
              <a:rPr lang="en-GB" dirty="0"/>
              <a:t>A</a:t>
            </a:r>
            <a:r>
              <a:rPr lang="en-GB" dirty="0" smtClean="0"/>
              <a:t>dults</a:t>
            </a:r>
            <a:endParaRPr lang="en-GB" dirty="0"/>
          </a:p>
        </p:txBody>
      </p:sp>
      <p:sp>
        <p:nvSpPr>
          <p:cNvPr id="10" name="TextBox 9"/>
          <p:cNvSpPr txBox="1"/>
          <p:nvPr/>
        </p:nvSpPr>
        <p:spPr>
          <a:xfrm>
            <a:off x="3707904" y="4221088"/>
            <a:ext cx="3672408" cy="36933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dirty="0"/>
              <a:t>4</a:t>
            </a:r>
            <a:r>
              <a:rPr lang="en-GB" dirty="0" smtClean="0"/>
              <a:t>. Creating Happy Volunteers</a:t>
            </a:r>
            <a:endParaRPr lang="en-GB" dirty="0"/>
          </a:p>
        </p:txBody>
      </p:sp>
      <p:sp>
        <p:nvSpPr>
          <p:cNvPr id="12" name="TextBox 11"/>
          <p:cNvSpPr txBox="1"/>
          <p:nvPr/>
        </p:nvSpPr>
        <p:spPr>
          <a:xfrm>
            <a:off x="5004048" y="5013176"/>
            <a:ext cx="3384376"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dirty="0"/>
              <a:t>5</a:t>
            </a:r>
            <a:r>
              <a:rPr lang="en-GB" dirty="0" smtClean="0"/>
              <a:t>. Creating Infrastructure</a:t>
            </a:r>
            <a:endParaRPr lang="en-GB" dirty="0"/>
          </a:p>
        </p:txBody>
      </p:sp>
    </p:spTree>
    <p:extLst>
      <p:ext uri="{BB962C8B-B14F-4D97-AF65-F5344CB8AC3E}">
        <p14:creationId xmlns:p14="http://schemas.microsoft.com/office/powerpoint/2010/main" val="242750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9230" name="Picture 14" descr="http://hirschlcontemporary.co.uk/wp-content/uploads/2012/09/h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7426" y="2875688"/>
            <a:ext cx="3984523" cy="3347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2941" y="260648"/>
            <a:ext cx="3197870"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smtClean="0"/>
              <a:t>1. Creating Opportunities </a:t>
            </a:r>
            <a:endParaRPr lang="en-GB" dirty="0"/>
          </a:p>
        </p:txBody>
      </p:sp>
      <p:pic>
        <p:nvPicPr>
          <p:cNvPr id="9218" name="Picture 2" descr="http://www2.nijmegen.nl/mmbase/images/1065191/streetdance_cartoon">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9420" y="232284"/>
            <a:ext cx="5341707" cy="23844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descr="http://toonclips.com/600/1964.jpg">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4214"/>
          <a:stretch/>
        </p:blipFill>
        <p:spPr bwMode="auto">
          <a:xfrm>
            <a:off x="3131840" y="5346630"/>
            <a:ext cx="1571963" cy="13939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4" name="Picture 8" descr="http://us.123rf.com/400wm/400/400/akarakingdoms/akarakingdoms1009/akarakingdoms100900005/7921049-lens-man-photography-cartoon-vecter.jpg">
            <a:hlinkClick r:id="rId8"/>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779912" y="2635962"/>
            <a:ext cx="1111202" cy="15722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6" name="Picture 10" descr="http://speakforchange.org/wp-content/uploads/2011/12/Cartoon-illustration-s.jamal_.k-640x480.jp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2941" y="5287516"/>
            <a:ext cx="2016223" cy="15121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82942" y="764704"/>
            <a:ext cx="3197870" cy="83099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200" dirty="0" smtClean="0"/>
              <a:t>Activities, groups, workshops and events which are not readily available to young people on Tiree due to our remoteness. All ideas come from consultation with young people.</a:t>
            </a:r>
            <a:endParaRPr lang="en-GB" sz="1200" dirty="0"/>
          </a:p>
        </p:txBody>
      </p:sp>
      <p:sp>
        <p:nvSpPr>
          <p:cNvPr id="10" name="TextBox 9"/>
          <p:cNvSpPr txBox="1"/>
          <p:nvPr/>
        </p:nvSpPr>
        <p:spPr>
          <a:xfrm>
            <a:off x="152751" y="1697977"/>
            <a:ext cx="3197870" cy="115416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200" dirty="0" smtClean="0"/>
              <a:t>Projects include:</a:t>
            </a:r>
          </a:p>
          <a:p>
            <a:pPr marL="171450" indent="-171450" algn="ctr">
              <a:buFont typeface="Arial" pitchFamily="34" charset="0"/>
              <a:buChar char="•"/>
            </a:pPr>
            <a:r>
              <a:rPr lang="en-GB" sz="1200" dirty="0" smtClean="0"/>
              <a:t>Summer Program of activities</a:t>
            </a:r>
          </a:p>
          <a:p>
            <a:pPr marL="171450" indent="-171450" algn="ctr">
              <a:buFont typeface="Arial" pitchFamily="34" charset="0"/>
              <a:buChar char="•"/>
            </a:pPr>
            <a:r>
              <a:rPr lang="en-GB" sz="1100" dirty="0">
                <a:ea typeface="Tahoma" pitchFamily="34" charset="0"/>
                <a:cs typeface="Tahoma" pitchFamily="34" charset="0"/>
              </a:rPr>
              <a:t>To assist with the </a:t>
            </a:r>
            <a:r>
              <a:rPr lang="en-GB" sz="1100" dirty="0" smtClean="0">
                <a:ea typeface="Tahoma" pitchFamily="34" charset="0"/>
                <a:cs typeface="Tahoma" pitchFamily="34" charset="0"/>
              </a:rPr>
              <a:t>Start-up </a:t>
            </a:r>
            <a:r>
              <a:rPr lang="en-GB" sz="1100" dirty="0">
                <a:ea typeface="Tahoma" pitchFamily="34" charset="0"/>
                <a:cs typeface="Tahoma" pitchFamily="34" charset="0"/>
              </a:rPr>
              <a:t>and development of a new  Cub Scouts group for children leaving Beaver Scouts.</a:t>
            </a:r>
            <a:endParaRPr lang="en-GB" sz="1100" dirty="0" smtClean="0"/>
          </a:p>
          <a:p>
            <a:pPr marL="171450" indent="-171450" algn="ctr">
              <a:buFont typeface="Arial" pitchFamily="34" charset="0"/>
              <a:buChar char="•"/>
            </a:pPr>
            <a:r>
              <a:rPr lang="en-GB" sz="1200" dirty="0" smtClean="0"/>
              <a:t>National Youth Work Week</a:t>
            </a:r>
            <a:endParaRPr lang="en-GB" sz="1200" dirty="0"/>
          </a:p>
        </p:txBody>
      </p:sp>
      <p:pic>
        <p:nvPicPr>
          <p:cNvPr id="12" name="Picture 2" descr="http://13thcambridge.org.uk/wp-content/plugins/sam-images/ad-cubs.png">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63060" y="3212976"/>
            <a:ext cx="1872208" cy="18722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62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9218"/>
                                        </p:tgtEl>
                                        <p:attrNameLst>
                                          <p:attrName>style.visibility</p:attrName>
                                        </p:attrNameLst>
                                      </p:cBhvr>
                                      <p:to>
                                        <p:strVal val="visible"/>
                                      </p:to>
                                    </p:set>
                                    <p:animEffect transition="in" filter="barn(inVertical)">
                                      <p:cBhvr>
                                        <p:cTn id="30" dur="500"/>
                                        <p:tgtEl>
                                          <p:spTgt spid="921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9224"/>
                                        </p:tgtEl>
                                        <p:attrNameLst>
                                          <p:attrName>style.visibility</p:attrName>
                                        </p:attrNameLst>
                                      </p:cBhvr>
                                      <p:to>
                                        <p:strVal val="visible"/>
                                      </p:to>
                                    </p:set>
                                    <p:animEffect transition="in" filter="barn(inVertical)">
                                      <p:cBhvr>
                                        <p:cTn id="35" dur="500"/>
                                        <p:tgtEl>
                                          <p:spTgt spid="922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9230"/>
                                        </p:tgtEl>
                                        <p:attrNameLst>
                                          <p:attrName>style.visibility</p:attrName>
                                        </p:attrNameLst>
                                      </p:cBhvr>
                                      <p:to>
                                        <p:strVal val="visible"/>
                                      </p:to>
                                    </p:set>
                                    <p:anim calcmode="lin" valueType="num">
                                      <p:cBhvr additive="base">
                                        <p:cTn id="40" dur="500" fill="hold"/>
                                        <p:tgtEl>
                                          <p:spTgt spid="9230"/>
                                        </p:tgtEl>
                                        <p:attrNameLst>
                                          <p:attrName>ppt_x</p:attrName>
                                        </p:attrNameLst>
                                      </p:cBhvr>
                                      <p:tavLst>
                                        <p:tav tm="0">
                                          <p:val>
                                            <p:strVal val="#ppt_x"/>
                                          </p:val>
                                        </p:tav>
                                        <p:tav tm="100000">
                                          <p:val>
                                            <p:strVal val="#ppt_x"/>
                                          </p:val>
                                        </p:tav>
                                      </p:tavLst>
                                    </p:anim>
                                    <p:anim calcmode="lin" valueType="num">
                                      <p:cBhvr additive="base">
                                        <p:cTn id="41" dur="500" fill="hold"/>
                                        <p:tgtEl>
                                          <p:spTgt spid="923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9222"/>
                                        </p:tgtEl>
                                        <p:attrNameLst>
                                          <p:attrName>style.visibility</p:attrName>
                                        </p:attrNameLst>
                                      </p:cBhvr>
                                      <p:to>
                                        <p:strVal val="visible"/>
                                      </p:to>
                                    </p:set>
                                    <p:animEffect transition="in" filter="circle(in)">
                                      <p:cBhvr>
                                        <p:cTn id="46" dur="2000"/>
                                        <p:tgtEl>
                                          <p:spTgt spid="922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9226"/>
                                        </p:tgtEl>
                                        <p:attrNameLst>
                                          <p:attrName>style.visibility</p:attrName>
                                        </p:attrNameLst>
                                      </p:cBhvr>
                                      <p:to>
                                        <p:strVal val="visible"/>
                                      </p:to>
                                    </p:set>
                                    <p:animEffect transition="in" filter="fade">
                                      <p:cBhvr>
                                        <p:cTn id="51" dur="5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pic>
        <p:nvPicPr>
          <p:cNvPr id="12296" name="Picture 8" descr="http://blog.iwantavilla.com/wp-content/uploads/2011/05/Healthy-Eating-Final3.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2413694"/>
            <a:ext cx="4844609" cy="32472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9512" y="59368"/>
            <a:ext cx="331236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smtClean="0"/>
              <a:t>2. Creating Healthy Lives</a:t>
            </a:r>
            <a:endParaRPr lang="en-GB" dirty="0"/>
          </a:p>
        </p:txBody>
      </p:sp>
      <p:sp>
        <p:nvSpPr>
          <p:cNvPr id="5" name="TextBox 4"/>
          <p:cNvSpPr txBox="1"/>
          <p:nvPr/>
        </p:nvSpPr>
        <p:spPr>
          <a:xfrm>
            <a:off x="162769" y="476672"/>
            <a:ext cx="3312368" cy="95410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400" dirty="0" smtClean="0"/>
              <a:t>Development of Sports, Tiree Freestyle Park Project, Scarinish Adventure Play Park Project,  Interisland tournaments and focus on healthy eating and nutrition education.</a:t>
            </a:r>
            <a:endParaRPr lang="en-GB" sz="1400" dirty="0"/>
          </a:p>
        </p:txBody>
      </p:sp>
      <p:pic>
        <p:nvPicPr>
          <p:cNvPr id="12290" name="Picture 2" descr="http://www.wlcga.com/files/wlcga.com/425/golfer-cartoon.gif">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9632" y="2708920"/>
            <a:ext cx="2016224" cy="24452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292" name="Picture 4" descr="http://2.bp.blogspot.com/-gU47c9RlCao/TW2_pyWzeuI/AAAAAAAAAFw/gT0FduSJePM/s1600/Cartoon%252520Player%252520brown.gif">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2120" y="428700"/>
            <a:ext cx="1440160" cy="18358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6008" y="1484784"/>
            <a:ext cx="3339129" cy="101566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1200" dirty="0" smtClean="0"/>
              <a:t>Projects include:</a:t>
            </a:r>
          </a:p>
          <a:p>
            <a:pPr marL="171450" lvl="0" indent="-171450" algn="ctr">
              <a:buFont typeface="Arial" pitchFamily="34" charset="0"/>
              <a:buChar char="•"/>
            </a:pPr>
            <a:r>
              <a:rPr lang="en-GB" sz="1200" dirty="0"/>
              <a:t>Interisland Sporting </a:t>
            </a:r>
            <a:r>
              <a:rPr lang="en-GB" sz="1200" dirty="0" smtClean="0"/>
              <a:t>Events</a:t>
            </a:r>
          </a:p>
          <a:p>
            <a:pPr marL="171450" lvl="0" indent="-171450" algn="ctr">
              <a:buFont typeface="Arial" pitchFamily="34" charset="0"/>
              <a:buChar char="•"/>
            </a:pPr>
            <a:r>
              <a:rPr lang="en-GB" sz="1200" dirty="0" smtClean="0"/>
              <a:t>Dance Directionz Start-up</a:t>
            </a:r>
          </a:p>
          <a:p>
            <a:pPr marL="171450" lvl="0" indent="-171450" algn="ctr">
              <a:buFont typeface="Arial" pitchFamily="34" charset="0"/>
              <a:buChar char="•"/>
            </a:pPr>
            <a:r>
              <a:rPr lang="en-GB" sz="1200" dirty="0" smtClean="0"/>
              <a:t>Tiree Adventure </a:t>
            </a:r>
            <a:r>
              <a:rPr lang="en-GB" sz="1200" dirty="0"/>
              <a:t>Park Project</a:t>
            </a:r>
            <a:endParaRPr lang="en-GB" sz="1200" dirty="0" smtClean="0"/>
          </a:p>
          <a:p>
            <a:pPr marL="171450" indent="-171450" algn="ctr">
              <a:buFont typeface="Arial" pitchFamily="34" charset="0"/>
              <a:buChar char="•"/>
            </a:pPr>
            <a:r>
              <a:rPr lang="en-GB" sz="1200" dirty="0" smtClean="0"/>
              <a:t>Interisland </a:t>
            </a:r>
            <a:r>
              <a:rPr lang="en-GB" sz="1200" dirty="0"/>
              <a:t>Healthy Eating Event</a:t>
            </a:r>
          </a:p>
        </p:txBody>
      </p:sp>
    </p:spTree>
    <p:extLst>
      <p:ext uri="{BB962C8B-B14F-4D97-AF65-F5344CB8AC3E}">
        <p14:creationId xmlns:p14="http://schemas.microsoft.com/office/powerpoint/2010/main" val="405285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290"/>
                                        </p:tgtEl>
                                        <p:attrNameLst>
                                          <p:attrName>style.visibility</p:attrName>
                                        </p:attrNameLst>
                                      </p:cBhvr>
                                      <p:to>
                                        <p:strVal val="visible"/>
                                      </p:to>
                                    </p:set>
                                    <p:animEffect transition="in" filter="fade">
                                      <p:cBhvr>
                                        <p:cTn id="23" dur="500"/>
                                        <p:tgtEl>
                                          <p:spTgt spid="1229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292"/>
                                        </p:tgtEl>
                                        <p:attrNameLst>
                                          <p:attrName>style.visibility</p:attrName>
                                        </p:attrNameLst>
                                      </p:cBhvr>
                                      <p:to>
                                        <p:strVal val="visible"/>
                                      </p:to>
                                    </p:set>
                                    <p:animEffect transition="in" filter="fade">
                                      <p:cBhvr>
                                        <p:cTn id="28" dur="1000"/>
                                        <p:tgtEl>
                                          <p:spTgt spid="12292"/>
                                        </p:tgtEl>
                                      </p:cBhvr>
                                    </p:animEffect>
                                    <p:anim calcmode="lin" valueType="num">
                                      <p:cBhvr>
                                        <p:cTn id="29" dur="1000" fill="hold"/>
                                        <p:tgtEl>
                                          <p:spTgt spid="12292"/>
                                        </p:tgtEl>
                                        <p:attrNameLst>
                                          <p:attrName>ppt_x</p:attrName>
                                        </p:attrNameLst>
                                      </p:cBhvr>
                                      <p:tavLst>
                                        <p:tav tm="0">
                                          <p:val>
                                            <p:strVal val="#ppt_x"/>
                                          </p:val>
                                        </p:tav>
                                        <p:tav tm="100000">
                                          <p:val>
                                            <p:strVal val="#ppt_x"/>
                                          </p:val>
                                        </p:tav>
                                      </p:tavLst>
                                    </p:anim>
                                    <p:anim calcmode="lin" valueType="num">
                                      <p:cBhvr>
                                        <p:cTn id="30" dur="1000" fill="hold"/>
                                        <p:tgtEl>
                                          <p:spTgt spid="1229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296"/>
                                        </p:tgtEl>
                                        <p:attrNameLst>
                                          <p:attrName>style.visibility</p:attrName>
                                        </p:attrNameLst>
                                      </p:cBhvr>
                                      <p:to>
                                        <p:strVal val="visible"/>
                                      </p:to>
                                    </p:set>
                                    <p:anim calcmode="lin" valueType="num">
                                      <p:cBhvr additive="base">
                                        <p:cTn id="35" dur="500" fill="hold"/>
                                        <p:tgtEl>
                                          <p:spTgt spid="12296"/>
                                        </p:tgtEl>
                                        <p:attrNameLst>
                                          <p:attrName>ppt_x</p:attrName>
                                        </p:attrNameLst>
                                      </p:cBhvr>
                                      <p:tavLst>
                                        <p:tav tm="0">
                                          <p:val>
                                            <p:strVal val="#ppt_x"/>
                                          </p:val>
                                        </p:tav>
                                        <p:tav tm="100000">
                                          <p:val>
                                            <p:strVal val="#ppt_x"/>
                                          </p:val>
                                        </p:tav>
                                      </p:tavLst>
                                    </p:anim>
                                    <p:anim calcmode="lin" valueType="num">
                                      <p:cBhvr additive="base">
                                        <p:cTn id="36" dur="500" fill="hold"/>
                                        <p:tgtEl>
                                          <p:spTgt spid="12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5" name="TextBox 4"/>
          <p:cNvSpPr txBox="1"/>
          <p:nvPr/>
        </p:nvSpPr>
        <p:spPr>
          <a:xfrm>
            <a:off x="179512" y="620688"/>
            <a:ext cx="3096344"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dirty="0" smtClean="0">
                <a:latin typeface="Tahoma" pitchFamily="34" charset="0"/>
                <a:ea typeface="Tahoma" pitchFamily="34" charset="0"/>
                <a:cs typeface="Tahoma" pitchFamily="34" charset="0"/>
              </a:rPr>
              <a:t>Tiree Freestyle Park Project</a:t>
            </a:r>
            <a:endParaRPr lang="en-GB" dirty="0">
              <a:latin typeface="Tahoma" pitchFamily="34" charset="0"/>
              <a:ea typeface="Tahoma" pitchFamily="34" charset="0"/>
              <a:cs typeface="Tahoma" pitchFamily="34" charset="0"/>
            </a:endParaRPr>
          </a:p>
        </p:txBody>
      </p:sp>
      <p:sp>
        <p:nvSpPr>
          <p:cNvPr id="3" name="TextBox 2"/>
          <p:cNvSpPr txBox="1"/>
          <p:nvPr/>
        </p:nvSpPr>
        <p:spPr>
          <a:xfrm>
            <a:off x="176882" y="1156729"/>
            <a:ext cx="3960441" cy="2062103"/>
          </a:xfrm>
          <a:prstGeom prst="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600" dirty="0" smtClean="0">
                <a:latin typeface="Tahoma" pitchFamily="34" charset="0"/>
                <a:ea typeface="Tahoma" pitchFamily="34" charset="0"/>
                <a:cs typeface="Tahoma" pitchFamily="34" charset="0"/>
              </a:rPr>
              <a:t>Freestyle Park in Crossapol including a launch event for the park, skate boarding tuition, demos and workshops. All led and co-ordinated by the Tiree Freestyle working group which is chaired by Jack Straker and </a:t>
            </a:r>
            <a:r>
              <a:rPr lang="en-GB" sz="1600" dirty="0">
                <a:latin typeface="Tahoma" pitchFamily="34" charset="0"/>
                <a:ea typeface="Tahoma" pitchFamily="34" charset="0"/>
                <a:cs typeface="Tahoma" pitchFamily="34" charset="0"/>
              </a:rPr>
              <a:t>F</a:t>
            </a:r>
            <a:r>
              <a:rPr lang="en-GB" sz="1600" dirty="0" smtClean="0">
                <a:latin typeface="Tahoma" pitchFamily="34" charset="0"/>
                <a:ea typeface="Tahoma" pitchFamily="34" charset="0"/>
                <a:cs typeface="Tahoma" pitchFamily="34" charset="0"/>
              </a:rPr>
              <a:t>inn MacDonald</a:t>
            </a:r>
            <a:r>
              <a:rPr lang="en-GB" sz="1600" dirty="0">
                <a:latin typeface="Tahoma" pitchFamily="34" charset="0"/>
                <a:ea typeface="Tahoma" pitchFamily="34" charset="0"/>
                <a:cs typeface="Tahoma" pitchFamily="34" charset="0"/>
              </a:rPr>
              <a:t> </a:t>
            </a:r>
            <a:r>
              <a:rPr lang="en-GB" sz="1600" dirty="0" smtClean="0">
                <a:latin typeface="Tahoma" pitchFamily="34" charset="0"/>
                <a:ea typeface="Tahoma" pitchFamily="34" charset="0"/>
                <a:cs typeface="Tahoma" pitchFamily="34" charset="0"/>
              </a:rPr>
              <a:t>and is supported by Sophie Isaacson and </a:t>
            </a:r>
            <a:r>
              <a:rPr lang="en-GB" sz="1600" dirty="0" smtClean="0">
                <a:latin typeface="Tahoma" pitchFamily="34" charset="0"/>
                <a:ea typeface="Tahoma" pitchFamily="34" charset="0"/>
                <a:cs typeface="Tahoma" pitchFamily="34" charset="0"/>
              </a:rPr>
              <a:t>Lynn Cox</a:t>
            </a:r>
            <a:endParaRPr lang="en-GB" sz="1600" dirty="0">
              <a:latin typeface="Tahoma" pitchFamily="34" charset="0"/>
              <a:ea typeface="Tahoma" pitchFamily="34" charset="0"/>
              <a:cs typeface="Tahoma" pitchFamily="34" charset="0"/>
            </a:endParaRPr>
          </a:p>
        </p:txBody>
      </p:sp>
      <p:pic>
        <p:nvPicPr>
          <p:cNvPr id="1026" name="Picture 2" descr="http://ih0.redbubble.net/image.9235953.2849/flat,550x550,075,f.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10" r="20513" b="11967"/>
          <a:stretch/>
        </p:blipFill>
        <p:spPr bwMode="auto">
          <a:xfrm>
            <a:off x="6372200" y="3237510"/>
            <a:ext cx="2658693" cy="29032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Picture 2" descr="http://preview.turbosquid.com/Preview/Content_2009_07_15__12_20_04/skate1.jpg31ff6422-f96b-41e7-8bd4-9cd91ac1d2aaLarger.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929" y="3501008"/>
            <a:ext cx="2860951" cy="28609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i.ebayimg.com/t/SKATEBOARDER-SKATE-Wall-art-stickers-stencil-skateboard-decals-giant-murals-/00/s/MTYwMFgxMjg4/$(KGrHqFHJFQE88fBZKsUBPbTFuGt0Q~~60_35.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1960" y="3259636"/>
            <a:ext cx="1653817" cy="20586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http://www.customwalldesigns.co.uk/image.php?w=230&amp;h=230&amp;type=back&amp;f=MjM3X3Zpbnlsd3MwMDUyLmpwZw%3D%3D">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90597" y="1024325"/>
            <a:ext cx="1455261" cy="14552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7625" y="620688"/>
            <a:ext cx="2736304" cy="2052228"/>
          </a:xfrm>
          <a:prstGeom prst="rect">
            <a:avLst/>
          </a:prstGeom>
          <a:ln>
            <a:noFill/>
          </a:ln>
          <a:effectLst>
            <a:softEdge rad="112500"/>
          </a:effectLst>
        </p:spPr>
      </p:pic>
      <p:sp>
        <p:nvSpPr>
          <p:cNvPr id="11" name="TextBox 10"/>
          <p:cNvSpPr txBox="1"/>
          <p:nvPr/>
        </p:nvSpPr>
        <p:spPr>
          <a:xfrm>
            <a:off x="179512" y="147990"/>
            <a:ext cx="331236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smtClean="0"/>
              <a:t>2. Creating Healthy Lives</a:t>
            </a:r>
            <a:endParaRPr lang="en-GB" dirty="0"/>
          </a:p>
        </p:txBody>
      </p:sp>
    </p:spTree>
    <p:extLst>
      <p:ext uri="{BB962C8B-B14F-4D97-AF65-F5344CB8AC3E}">
        <p14:creationId xmlns:p14="http://schemas.microsoft.com/office/powerpoint/2010/main" val="88555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fade">
                                      <p:cBhvr>
                                        <p:cTn id="23" dur="500"/>
                                        <p:tgtEl>
                                          <p:spTgt spid="102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32"/>
                                        </p:tgtEl>
                                        <p:attrNameLst>
                                          <p:attrName>style.visibility</p:attrName>
                                        </p:attrNameLst>
                                      </p:cBhvr>
                                      <p:to>
                                        <p:strVal val="visible"/>
                                      </p:to>
                                    </p:set>
                                    <p:animEffect transition="in" filter="fade">
                                      <p:cBhvr>
                                        <p:cTn id="33" dur="500"/>
                                        <p:tgtEl>
                                          <p:spTgt spid="103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Effect transition="in" filter="fade">
                                      <p:cBhvr>
                                        <p:cTn id="38" dur="500"/>
                                        <p:tgtEl>
                                          <p:spTgt spid="1026"/>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barn(inVertical)">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
        <p:cNvGrpSpPr/>
        <p:nvPr/>
      </p:nvGrpSpPr>
      <p:grpSpPr>
        <a:xfrm>
          <a:off x="0" y="0"/>
          <a:ext cx="0" cy="0"/>
          <a:chOff x="0" y="0"/>
          <a:chExt cx="0" cy="0"/>
        </a:xfrm>
      </p:grpSpPr>
      <p:sp>
        <p:nvSpPr>
          <p:cNvPr id="4" name="TextBox 3"/>
          <p:cNvSpPr txBox="1"/>
          <p:nvPr/>
        </p:nvSpPr>
        <p:spPr>
          <a:xfrm>
            <a:off x="179512" y="605488"/>
            <a:ext cx="385242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smtClean="0">
                <a:latin typeface="Tahoma" pitchFamily="34" charset="0"/>
                <a:ea typeface="Tahoma" pitchFamily="34" charset="0"/>
                <a:cs typeface="Tahoma" pitchFamily="34" charset="0"/>
              </a:rPr>
              <a:t>Tiree Adventure Park Project</a:t>
            </a:r>
            <a:endParaRPr lang="en-GB" dirty="0">
              <a:latin typeface="Tahoma" pitchFamily="34" charset="0"/>
              <a:ea typeface="Tahoma" pitchFamily="34" charset="0"/>
              <a:cs typeface="Tahoma" pitchFamily="34" charset="0"/>
            </a:endParaRPr>
          </a:p>
        </p:txBody>
      </p:sp>
      <p:pic>
        <p:nvPicPr>
          <p:cNvPr id="2058" name="Picture 10" descr="http://4.bp.blogspot.com/-i_IOyPG5-cc/TdHCdD5_mXI/AAAAAAAAAZM/jq_ZfDcHU3M/s1600/kids+playing+outside.jpg">
            <a:hlinkClick r:id="rId2"/>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5714" b="32897"/>
          <a:stretch/>
        </p:blipFill>
        <p:spPr bwMode="auto">
          <a:xfrm>
            <a:off x="-83127" y="2259708"/>
            <a:ext cx="9405523" cy="49685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79512" y="1041838"/>
            <a:ext cx="8640960" cy="1200329"/>
          </a:xfrm>
          <a:prstGeom prst="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smtClean="0">
                <a:latin typeface="Tahoma" pitchFamily="34" charset="0"/>
                <a:ea typeface="Tahoma" pitchFamily="34" charset="0"/>
                <a:cs typeface="Tahoma" pitchFamily="34" charset="0"/>
              </a:rPr>
              <a:t>This project is to develop a second outdoor play area on Tiree. This play area will be in Scarinish as there are many young people living in that area and no provision for a safe, outdoor are to play in. This project is at the early stages of development and is being supported by Sophie Isaacson and </a:t>
            </a:r>
            <a:r>
              <a:rPr lang="en-GB" dirty="0" smtClean="0">
                <a:latin typeface="Tahoma" pitchFamily="34" charset="0"/>
                <a:ea typeface="Tahoma" pitchFamily="34" charset="0"/>
                <a:cs typeface="Tahoma" pitchFamily="34" charset="0"/>
              </a:rPr>
              <a:t>Lynn Cox. </a:t>
            </a:r>
            <a:endParaRPr lang="en-GB" dirty="0">
              <a:latin typeface="Tahoma" pitchFamily="34" charset="0"/>
              <a:ea typeface="Tahoma" pitchFamily="34" charset="0"/>
              <a:cs typeface="Tahoma" pitchFamily="34" charset="0"/>
            </a:endParaRPr>
          </a:p>
        </p:txBody>
      </p:sp>
      <p:sp>
        <p:nvSpPr>
          <p:cNvPr id="6" name="TextBox 5"/>
          <p:cNvSpPr txBox="1"/>
          <p:nvPr/>
        </p:nvSpPr>
        <p:spPr>
          <a:xfrm>
            <a:off x="179512" y="116632"/>
            <a:ext cx="331236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smtClean="0"/>
              <a:t>2. Creating Healthy Lives</a:t>
            </a:r>
            <a:endParaRPr lang="en-GB" dirty="0"/>
          </a:p>
        </p:txBody>
      </p:sp>
    </p:spTree>
    <p:extLst>
      <p:ext uri="{BB962C8B-B14F-4D97-AF65-F5344CB8AC3E}">
        <p14:creationId xmlns:p14="http://schemas.microsoft.com/office/powerpoint/2010/main" val="412165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8"/>
                                        </p:tgtEl>
                                        <p:attrNameLst>
                                          <p:attrName>style.visibility</p:attrName>
                                        </p:attrNameLst>
                                      </p:cBhvr>
                                      <p:to>
                                        <p:strVal val="visible"/>
                                      </p:to>
                                    </p:set>
                                    <p:animEffect transition="in" filter="fade">
                                      <p:cBhvr>
                                        <p:cTn id="22" dur="5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34008" y="292006"/>
            <a:ext cx="367240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a:t>3</a:t>
            </a:r>
            <a:r>
              <a:rPr lang="en-GB" dirty="0" smtClean="0"/>
              <a:t>. Creating Skilled Young </a:t>
            </a:r>
            <a:r>
              <a:rPr lang="en-GB" dirty="0"/>
              <a:t>A</a:t>
            </a:r>
            <a:r>
              <a:rPr lang="en-GB" dirty="0" smtClean="0"/>
              <a:t>dults</a:t>
            </a:r>
            <a:endParaRPr lang="en-GB" dirty="0"/>
          </a:p>
        </p:txBody>
      </p:sp>
      <p:sp>
        <p:nvSpPr>
          <p:cNvPr id="5" name="TextBox 4"/>
          <p:cNvSpPr txBox="1"/>
          <p:nvPr/>
        </p:nvSpPr>
        <p:spPr>
          <a:xfrm>
            <a:off x="251520" y="758183"/>
            <a:ext cx="3672408"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1400" dirty="0" smtClean="0"/>
              <a:t>Careers Event, Skills mentoring, C.V workshops and promotion of courses and learning on Tiree</a:t>
            </a:r>
            <a:endParaRPr lang="en-GB" sz="1400" dirty="0"/>
          </a:p>
        </p:txBody>
      </p:sp>
      <p:pic>
        <p:nvPicPr>
          <p:cNvPr id="13314" name="Picture 2" descr="http://campustocareer.files.wordpress.com/2010/10/opportunity_boulevard.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636912"/>
            <a:ext cx="5162131" cy="3600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AutoShape 4" descr="http://www.effective-time-management-strategies.com/images/career_goal_setting.jpg">
            <a:hlinkClick r:id="rId4"/>
          </p:cNvPr>
          <p:cNvSpPr>
            <a:spLocks noChangeAspect="1" noChangeArrowheads="1"/>
          </p:cNvSpPr>
          <p:nvPr/>
        </p:nvSpPr>
        <p:spPr bwMode="auto">
          <a:xfrm>
            <a:off x="155576" y="-1935648"/>
            <a:ext cx="2945606" cy="29456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3318" name="Picture 6" descr="http://www.tessaarmstrong.co.uk/images/career-coaching.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3623" y="1124744"/>
            <a:ext cx="3288906" cy="48965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34008" y="1412776"/>
            <a:ext cx="3672408"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1200" dirty="0" smtClean="0"/>
              <a:t>Projects include:</a:t>
            </a:r>
          </a:p>
          <a:p>
            <a:pPr marL="171450" lvl="0" indent="-171450" algn="ctr">
              <a:buFont typeface="Arial" pitchFamily="34" charset="0"/>
              <a:buChar char="•"/>
            </a:pPr>
            <a:r>
              <a:rPr lang="en-GB" sz="1200" dirty="0"/>
              <a:t>Annual Careers Event</a:t>
            </a:r>
          </a:p>
          <a:p>
            <a:pPr marL="171450" lvl="0" indent="-171450" algn="ctr">
              <a:buFont typeface="Arial" pitchFamily="34" charset="0"/>
              <a:buChar char="•"/>
            </a:pPr>
            <a:r>
              <a:rPr lang="en-GB" sz="1200" dirty="0"/>
              <a:t>Careers mentoring</a:t>
            </a:r>
          </a:p>
          <a:p>
            <a:pPr marL="171450" indent="-171450" algn="ctr">
              <a:buFont typeface="Arial" pitchFamily="34" charset="0"/>
              <a:buChar char="•"/>
            </a:pPr>
            <a:r>
              <a:rPr lang="en-GB" sz="1200" dirty="0"/>
              <a:t>Activity Agreements </a:t>
            </a:r>
          </a:p>
        </p:txBody>
      </p:sp>
    </p:spTree>
    <p:extLst>
      <p:ext uri="{BB962C8B-B14F-4D97-AF65-F5344CB8AC3E}">
        <p14:creationId xmlns:p14="http://schemas.microsoft.com/office/powerpoint/2010/main" val="123115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314"/>
                                        </p:tgtEl>
                                        <p:attrNameLst>
                                          <p:attrName>style.visibility</p:attrName>
                                        </p:attrNameLst>
                                      </p:cBhvr>
                                      <p:to>
                                        <p:strVal val="visible"/>
                                      </p:to>
                                    </p:set>
                                    <p:animEffect transition="in" filter="fade">
                                      <p:cBhvr>
                                        <p:cTn id="23" dur="500"/>
                                        <p:tgtEl>
                                          <p:spTgt spid="1331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318"/>
                                        </p:tgtEl>
                                        <p:attrNameLst>
                                          <p:attrName>style.visibility</p:attrName>
                                        </p:attrNameLst>
                                      </p:cBhvr>
                                      <p:to>
                                        <p:strVal val="visible"/>
                                      </p:to>
                                    </p:set>
                                    <p:animEffect transition="in" filter="fade">
                                      <p:cBhvr>
                                        <p:cTn id="28" dur="1000"/>
                                        <p:tgtEl>
                                          <p:spTgt spid="13318"/>
                                        </p:tgtEl>
                                      </p:cBhvr>
                                    </p:animEffect>
                                    <p:anim calcmode="lin" valueType="num">
                                      <p:cBhvr>
                                        <p:cTn id="29" dur="1000" fill="hold"/>
                                        <p:tgtEl>
                                          <p:spTgt spid="13318"/>
                                        </p:tgtEl>
                                        <p:attrNameLst>
                                          <p:attrName>ppt_x</p:attrName>
                                        </p:attrNameLst>
                                      </p:cBhvr>
                                      <p:tavLst>
                                        <p:tav tm="0">
                                          <p:val>
                                            <p:strVal val="#ppt_x"/>
                                          </p:val>
                                        </p:tav>
                                        <p:tav tm="100000">
                                          <p:val>
                                            <p:strVal val="#ppt_x"/>
                                          </p:val>
                                        </p:tav>
                                      </p:tavLst>
                                    </p:anim>
                                    <p:anim calcmode="lin" valueType="num">
                                      <p:cBhvr>
                                        <p:cTn id="30" dur="1000" fill="hold"/>
                                        <p:tgtEl>
                                          <p:spTgt spid="133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14342" name="Picture 6" descr="http://4.bp.blogspot.com/-IcWKRIF9XTU/UPi1MHQ1d4I/AAAAAAAAG2I/2l6RP-OpCUI/s1600/thank-you3.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2204864"/>
            <a:ext cx="1493440" cy="11799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9512" y="260648"/>
            <a:ext cx="3672408" cy="36933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dirty="0"/>
              <a:t>4</a:t>
            </a:r>
            <a:r>
              <a:rPr lang="en-GB" dirty="0" smtClean="0"/>
              <a:t>. Creating Happy Volunteers</a:t>
            </a:r>
            <a:endParaRPr lang="en-GB" dirty="0"/>
          </a:p>
        </p:txBody>
      </p:sp>
      <p:sp>
        <p:nvSpPr>
          <p:cNvPr id="5" name="TextBox 4"/>
          <p:cNvSpPr txBox="1"/>
          <p:nvPr/>
        </p:nvSpPr>
        <p:spPr>
          <a:xfrm>
            <a:off x="179512" y="782380"/>
            <a:ext cx="3672408" cy="738664"/>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1400" dirty="0" smtClean="0"/>
              <a:t>Volunteer training and appreciation to ensure our volunteers feel comfortable and happy with the roles they are in.</a:t>
            </a:r>
            <a:endParaRPr lang="en-GB" sz="1400" dirty="0"/>
          </a:p>
        </p:txBody>
      </p:sp>
      <p:pic>
        <p:nvPicPr>
          <p:cNvPr id="14338" name="Picture 2" descr="http://www.ulfaaid.org/wp-content/uploads/2011/02/VOLUNTEER-1.gif">
            <a:hlinkClick r:id="rId4"/>
          </p:cNvPr>
          <p:cNvPicPr>
            <a:picLocks noChangeAspect="1" noChangeArrowheads="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966730" y="3573016"/>
            <a:ext cx="6778492" cy="279862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www.mkbcare.org.uk/uploads/images/header_images/training_3.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8294" y="358283"/>
            <a:ext cx="4516439" cy="15868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9512" y="1656447"/>
            <a:ext cx="3672408" cy="64633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1200" dirty="0" smtClean="0"/>
              <a:t>Projects include:</a:t>
            </a:r>
          </a:p>
          <a:p>
            <a:pPr marL="171450" lvl="0" indent="-171450" algn="ctr">
              <a:buFont typeface="Arial" pitchFamily="34" charset="0"/>
              <a:buChar char="•"/>
            </a:pPr>
            <a:r>
              <a:rPr lang="en-GB" sz="1200" dirty="0"/>
              <a:t>Training for Youth Volunteers</a:t>
            </a:r>
          </a:p>
          <a:p>
            <a:pPr marL="171450" indent="-171450" algn="ctr">
              <a:buFont typeface="Arial" pitchFamily="34" charset="0"/>
              <a:buChar char="•"/>
            </a:pPr>
            <a:r>
              <a:rPr lang="en-GB" sz="1200" dirty="0"/>
              <a:t>Volunteer Appreciation</a:t>
            </a:r>
          </a:p>
        </p:txBody>
      </p:sp>
    </p:spTree>
    <p:extLst>
      <p:ext uri="{BB962C8B-B14F-4D97-AF65-F5344CB8AC3E}">
        <p14:creationId xmlns:p14="http://schemas.microsoft.com/office/powerpoint/2010/main" val="260959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4340"/>
                                        </p:tgtEl>
                                        <p:attrNameLst>
                                          <p:attrName>style.visibility</p:attrName>
                                        </p:attrNameLst>
                                      </p:cBhvr>
                                      <p:to>
                                        <p:strVal val="visible"/>
                                      </p:to>
                                    </p:set>
                                    <p:animEffect transition="in" filter="barn(inVertical)">
                                      <p:cBhvr>
                                        <p:cTn id="26" dur="500"/>
                                        <p:tgtEl>
                                          <p:spTgt spid="1434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342"/>
                                        </p:tgtEl>
                                        <p:attrNameLst>
                                          <p:attrName>style.visibility</p:attrName>
                                        </p:attrNameLst>
                                      </p:cBhvr>
                                      <p:to>
                                        <p:strVal val="visible"/>
                                      </p:to>
                                    </p:set>
                                    <p:animEffect transition="in" filter="fade">
                                      <p:cBhvr>
                                        <p:cTn id="31" dur="1000"/>
                                        <p:tgtEl>
                                          <p:spTgt spid="14342"/>
                                        </p:tgtEl>
                                      </p:cBhvr>
                                    </p:animEffect>
                                    <p:anim calcmode="lin" valueType="num">
                                      <p:cBhvr>
                                        <p:cTn id="32" dur="1000" fill="hold"/>
                                        <p:tgtEl>
                                          <p:spTgt spid="14342"/>
                                        </p:tgtEl>
                                        <p:attrNameLst>
                                          <p:attrName>ppt_x</p:attrName>
                                        </p:attrNameLst>
                                      </p:cBhvr>
                                      <p:tavLst>
                                        <p:tav tm="0">
                                          <p:val>
                                            <p:strVal val="#ppt_x"/>
                                          </p:val>
                                        </p:tav>
                                        <p:tav tm="100000">
                                          <p:val>
                                            <p:strVal val="#ppt_x"/>
                                          </p:val>
                                        </p:tav>
                                      </p:tavLst>
                                    </p:anim>
                                    <p:anim calcmode="lin" valueType="num">
                                      <p:cBhvr>
                                        <p:cTn id="33" dur="1000" fill="hold"/>
                                        <p:tgtEl>
                                          <p:spTgt spid="1434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4338"/>
                                        </p:tgtEl>
                                        <p:attrNameLst>
                                          <p:attrName>style.visibility</p:attrName>
                                        </p:attrNameLst>
                                      </p:cBhvr>
                                      <p:to>
                                        <p:strVal val="visible"/>
                                      </p:to>
                                    </p:set>
                                    <p:anim calcmode="lin" valueType="num">
                                      <p:cBhvr additive="base">
                                        <p:cTn id="38" dur="500" fill="hold"/>
                                        <p:tgtEl>
                                          <p:spTgt spid="14338"/>
                                        </p:tgtEl>
                                        <p:attrNameLst>
                                          <p:attrName>ppt_x</p:attrName>
                                        </p:attrNameLst>
                                      </p:cBhvr>
                                      <p:tavLst>
                                        <p:tav tm="0">
                                          <p:val>
                                            <p:strVal val="#ppt_x"/>
                                          </p:val>
                                        </p:tav>
                                        <p:tav tm="100000">
                                          <p:val>
                                            <p:strVal val="#ppt_x"/>
                                          </p:val>
                                        </p:tav>
                                      </p:tavLst>
                                    </p:anim>
                                    <p:anim calcmode="lin" valueType="num">
                                      <p:cBhvr additive="base">
                                        <p:cTn id="39"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4" name="TextBox 3"/>
          <p:cNvSpPr txBox="1"/>
          <p:nvPr/>
        </p:nvSpPr>
        <p:spPr>
          <a:xfrm>
            <a:off x="376139" y="631310"/>
            <a:ext cx="3672408"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sz="2400" dirty="0"/>
              <a:t>5</a:t>
            </a:r>
            <a:r>
              <a:rPr lang="en-GB" sz="2400" dirty="0" smtClean="0"/>
              <a:t>. Creating Infrastructure</a:t>
            </a:r>
            <a:endParaRPr lang="en-GB" sz="2400" dirty="0"/>
          </a:p>
        </p:txBody>
      </p:sp>
      <p:sp>
        <p:nvSpPr>
          <p:cNvPr id="5" name="TextBox 4"/>
          <p:cNvSpPr txBox="1"/>
          <p:nvPr/>
        </p:nvSpPr>
        <p:spPr>
          <a:xfrm>
            <a:off x="394792" y="1340768"/>
            <a:ext cx="3672408" cy="193899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sz="2400" dirty="0" smtClean="0"/>
              <a:t>Setting up a code of conduct, processes and structures for a smooth, safe and professional  Youth Work Department. </a:t>
            </a:r>
            <a:endParaRPr lang="en-GB" sz="2400" dirty="0"/>
          </a:p>
        </p:txBody>
      </p:sp>
      <p:pic>
        <p:nvPicPr>
          <p:cNvPr id="1026" name="Picture 2" descr="http://trakpointe.com/wp-content/uploads/2012/05/proc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24776"/>
            <a:ext cx="4032870" cy="40588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19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545" y="116632"/>
            <a:ext cx="8229600" cy="1574168"/>
          </a:xfrm>
        </p:spPr>
        <p:txBody>
          <a:bodyPr>
            <a:noAutofit/>
          </a:bodyPr>
          <a:lstStyle/>
          <a:p>
            <a:r>
              <a:rPr lang="en-GB"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chemeClr val="accent1">
                      <a:satMod val="175000"/>
                      <a:alpha val="40000"/>
                    </a:schemeClr>
                  </a:glow>
                  <a:innerShdw blurRad="69850" dist="43180" dir="5400000">
                    <a:srgbClr val="000000">
                      <a:alpha val="65000"/>
                    </a:srgbClr>
                  </a:innerShdw>
                </a:effectLst>
              </a:rPr>
              <a:t>Other Ideas for developing quality of life for young people on Tiree… from consultation</a:t>
            </a:r>
            <a:endParaRPr lang="en-GB"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chemeClr val="accent1">
                    <a:satMod val="175000"/>
                    <a:alpha val="40000"/>
                  </a:schemeClr>
                </a:glow>
                <a:innerShdw blurRad="69850" dist="43180" dir="5400000">
                  <a:srgbClr val="000000">
                    <a:alpha val="65000"/>
                  </a:srgbClr>
                </a:innerShdw>
              </a:effectLst>
            </a:endParaRPr>
          </a:p>
        </p:txBody>
      </p:sp>
      <p:sp>
        <p:nvSpPr>
          <p:cNvPr id="3" name="TextBox 2"/>
          <p:cNvSpPr txBox="1"/>
          <p:nvPr/>
        </p:nvSpPr>
        <p:spPr>
          <a:xfrm>
            <a:off x="1043608" y="4190480"/>
            <a:ext cx="3163093" cy="461665"/>
          </a:xfrm>
          <a:prstGeom prst="rect">
            <a:avLst/>
          </a:prstGeom>
          <a:noFill/>
        </p:spPr>
        <p:txBody>
          <a:bodyPr wrap="square" rtlCol="0">
            <a:spAutoFit/>
          </a:bodyPr>
          <a:lstStyle/>
          <a:p>
            <a:r>
              <a:rPr lang="en-GB"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Swimming on island</a:t>
            </a:r>
            <a:r>
              <a:rPr lang="en-GB"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p>
        </p:txBody>
      </p:sp>
      <p:sp>
        <p:nvSpPr>
          <p:cNvPr id="4" name="TextBox 3"/>
          <p:cNvSpPr txBox="1"/>
          <p:nvPr/>
        </p:nvSpPr>
        <p:spPr>
          <a:xfrm>
            <a:off x="6648284" y="3930758"/>
            <a:ext cx="2665457" cy="307777"/>
          </a:xfrm>
          <a:prstGeom prst="rect">
            <a:avLst/>
          </a:prstGeom>
          <a:noFill/>
        </p:spPr>
        <p:txBody>
          <a:bodyPr wrap="square" rtlCol="0">
            <a:spAutoFit/>
          </a:bodyPr>
          <a:lstStyle/>
          <a:p>
            <a:r>
              <a:rPr lang="en-GB" sz="1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Develop Dark Skies</a:t>
            </a:r>
            <a:r>
              <a:rPr lang="en-GB"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GB" sz="1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Group</a:t>
            </a:r>
            <a:endParaRPr lang="en-GB"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6227336" y="2952278"/>
            <a:ext cx="3601248" cy="307777"/>
          </a:xfrm>
          <a:prstGeom prst="rect">
            <a:avLst/>
          </a:prstGeom>
          <a:noFill/>
        </p:spPr>
        <p:txBody>
          <a:bodyPr wrap="square" rtlCol="0">
            <a:spAutoFit/>
          </a:bodyPr>
          <a:lstStyle/>
          <a:p>
            <a:r>
              <a:rPr lang="en-GB" sz="1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Team </a:t>
            </a:r>
            <a:r>
              <a:rPr lang="en-GB"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sports between islands.</a:t>
            </a:r>
          </a:p>
        </p:txBody>
      </p:sp>
      <p:sp>
        <p:nvSpPr>
          <p:cNvPr id="6" name="TextBox 5"/>
          <p:cNvSpPr txBox="1"/>
          <p:nvPr/>
        </p:nvSpPr>
        <p:spPr>
          <a:xfrm>
            <a:off x="7684" y="5877272"/>
            <a:ext cx="4494196" cy="584775"/>
          </a:xfrm>
          <a:prstGeom prst="rect">
            <a:avLst/>
          </a:prstGeom>
          <a:noFill/>
        </p:spPr>
        <p:txBody>
          <a:bodyPr wrap="square" rtlCol="0">
            <a:spAutoFit/>
          </a:bodyPr>
          <a:lstStyle/>
          <a:p>
            <a:pPr algn="ctr"/>
            <a:r>
              <a:rPr lang="en-GB"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Encourage knowledge of the environment. Get kids outside</a:t>
            </a:r>
          </a:p>
        </p:txBody>
      </p:sp>
      <p:sp>
        <p:nvSpPr>
          <p:cNvPr id="7" name="TextBox 6"/>
          <p:cNvSpPr txBox="1"/>
          <p:nvPr/>
        </p:nvSpPr>
        <p:spPr>
          <a:xfrm>
            <a:off x="77804" y="2119668"/>
            <a:ext cx="3159968" cy="307777"/>
          </a:xfrm>
          <a:prstGeom prst="rect">
            <a:avLst/>
          </a:prstGeom>
          <a:noFill/>
        </p:spPr>
        <p:txBody>
          <a:bodyPr wrap="square" rtlCol="0">
            <a:spAutoFit/>
          </a:bodyPr>
          <a:lstStyle/>
          <a:p>
            <a:pPr algn="ctr"/>
            <a:r>
              <a:rPr lang="en-GB"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Dance / sport classes for children</a:t>
            </a:r>
          </a:p>
        </p:txBody>
      </p:sp>
      <p:sp>
        <p:nvSpPr>
          <p:cNvPr id="8" name="TextBox 7"/>
          <p:cNvSpPr txBox="1"/>
          <p:nvPr/>
        </p:nvSpPr>
        <p:spPr>
          <a:xfrm>
            <a:off x="5135814" y="1848806"/>
            <a:ext cx="4127939" cy="830997"/>
          </a:xfrm>
          <a:prstGeom prst="rect">
            <a:avLst/>
          </a:prstGeom>
          <a:noFill/>
        </p:spPr>
        <p:txBody>
          <a:bodyPr wrap="square" rtlCol="0">
            <a:spAutoFit/>
          </a:bodyPr>
          <a:lstStyle/>
          <a:p>
            <a:pPr algn="ctr"/>
            <a:r>
              <a:rPr lang="en-GB"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More indoor opportunities for children to exercise </a:t>
            </a:r>
            <a:r>
              <a:rPr lang="en-GB" sz="1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i.e</a:t>
            </a:r>
            <a:r>
              <a:rPr lang="en-GB"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leisure centre and swimming pool</a:t>
            </a:r>
          </a:p>
        </p:txBody>
      </p:sp>
      <p:sp>
        <p:nvSpPr>
          <p:cNvPr id="9" name="TextBox 8"/>
          <p:cNvSpPr txBox="1"/>
          <p:nvPr/>
        </p:nvSpPr>
        <p:spPr>
          <a:xfrm>
            <a:off x="77804" y="2831509"/>
            <a:ext cx="6029490" cy="1077218"/>
          </a:xfrm>
          <a:prstGeom prst="rect">
            <a:avLst/>
          </a:prstGeom>
          <a:noFill/>
        </p:spPr>
        <p:txBody>
          <a:bodyPr wrap="square" rtlCol="0">
            <a:spAutoFit/>
          </a:bodyPr>
          <a:lstStyle/>
          <a:p>
            <a:r>
              <a:rPr lang="en-GB" sz="1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Need </a:t>
            </a:r>
            <a:r>
              <a:rPr lang="en-GB"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all children to have opportunity to be active and opportunity for  team games to bring children together in positive way, but they  need structure and direction from adults.</a:t>
            </a:r>
          </a:p>
        </p:txBody>
      </p:sp>
      <p:sp>
        <p:nvSpPr>
          <p:cNvPr id="11" name="TextBox 10"/>
          <p:cNvSpPr txBox="1"/>
          <p:nvPr/>
        </p:nvSpPr>
        <p:spPr>
          <a:xfrm>
            <a:off x="4206701" y="4602643"/>
            <a:ext cx="2663448" cy="307777"/>
          </a:xfrm>
          <a:prstGeom prst="rect">
            <a:avLst/>
          </a:prstGeom>
          <a:noFill/>
        </p:spPr>
        <p:txBody>
          <a:bodyPr wrap="square" rtlCol="0">
            <a:spAutoFit/>
          </a:bodyPr>
          <a:lstStyle/>
          <a:p>
            <a:r>
              <a:rPr lang="en-GB"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Athletics/cycling club</a:t>
            </a:r>
          </a:p>
        </p:txBody>
      </p:sp>
      <p:sp>
        <p:nvSpPr>
          <p:cNvPr id="12" name="TextBox 11"/>
          <p:cNvSpPr txBox="1"/>
          <p:nvPr/>
        </p:nvSpPr>
        <p:spPr>
          <a:xfrm>
            <a:off x="7199784" y="4806593"/>
            <a:ext cx="1944216" cy="523220"/>
          </a:xfrm>
          <a:prstGeom prst="rect">
            <a:avLst/>
          </a:prstGeom>
          <a:noFill/>
        </p:spPr>
        <p:txBody>
          <a:bodyPr wrap="square" rtlCol="0">
            <a:spAutoFit/>
          </a:bodyPr>
          <a:lstStyle/>
          <a:p>
            <a:r>
              <a:rPr lang="en-GB"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Football</a:t>
            </a:r>
            <a:endParaRPr lang="en-GB"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3" name="TextBox 12"/>
          <p:cNvSpPr txBox="1"/>
          <p:nvPr/>
        </p:nvSpPr>
        <p:spPr>
          <a:xfrm>
            <a:off x="4944307" y="3776870"/>
            <a:ext cx="1162987" cy="461665"/>
          </a:xfrm>
          <a:prstGeom prst="rect">
            <a:avLst/>
          </a:prstGeom>
          <a:noFill/>
        </p:spPr>
        <p:txBody>
          <a:bodyPr wrap="square" rtlCol="0">
            <a:spAutoFit/>
          </a:bodyPr>
          <a:lstStyle/>
          <a:p>
            <a:r>
              <a:rPr lang="en-GB"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a:t>
            </a:r>
            <a:r>
              <a:rPr lang="en-GB"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etball</a:t>
            </a:r>
            <a:endParaRPr lang="en-GB"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4" name="TextBox 13"/>
          <p:cNvSpPr txBox="1"/>
          <p:nvPr/>
        </p:nvSpPr>
        <p:spPr>
          <a:xfrm>
            <a:off x="3558766" y="2165835"/>
            <a:ext cx="1401731" cy="523220"/>
          </a:xfrm>
          <a:prstGeom prst="rect">
            <a:avLst/>
          </a:prstGeom>
          <a:noFill/>
        </p:spPr>
        <p:txBody>
          <a:bodyPr wrap="square" rtlCol="0">
            <a:spAutoFit/>
          </a:bodyPr>
          <a:lstStyle/>
          <a:p>
            <a:r>
              <a:rPr lang="en-GB"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Hockey</a:t>
            </a:r>
          </a:p>
        </p:txBody>
      </p:sp>
      <p:sp>
        <p:nvSpPr>
          <p:cNvPr id="15" name="TextBox 14"/>
          <p:cNvSpPr txBox="1"/>
          <p:nvPr/>
        </p:nvSpPr>
        <p:spPr>
          <a:xfrm>
            <a:off x="305809" y="5098980"/>
            <a:ext cx="1944216" cy="461665"/>
          </a:xfrm>
          <a:prstGeom prst="rect">
            <a:avLst/>
          </a:prstGeom>
          <a:noFill/>
        </p:spPr>
        <p:txBody>
          <a:bodyPr wrap="square" rtlCol="0">
            <a:spAutoFit/>
          </a:bodyPr>
          <a:lstStyle/>
          <a:p>
            <a:r>
              <a:rPr lang="en-GB"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B</a:t>
            </a:r>
            <a:r>
              <a:rPr lang="en-GB"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adminton</a:t>
            </a:r>
            <a:endParaRPr lang="en-GB"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7" name="TextBox 16"/>
          <p:cNvSpPr txBox="1"/>
          <p:nvPr/>
        </p:nvSpPr>
        <p:spPr>
          <a:xfrm>
            <a:off x="4714345" y="5744779"/>
            <a:ext cx="4195813" cy="584775"/>
          </a:xfrm>
          <a:prstGeom prst="rect">
            <a:avLst/>
          </a:prstGeom>
          <a:noFill/>
        </p:spPr>
        <p:txBody>
          <a:bodyPr wrap="square" rtlCol="0">
            <a:spAutoFit/>
          </a:bodyPr>
          <a:lstStyle/>
          <a:p>
            <a:pPr algn="ctr"/>
            <a:r>
              <a:rPr lang="en-GB"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Short term workshops </a:t>
            </a:r>
            <a:r>
              <a:rPr lang="en-GB" sz="1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eg</a:t>
            </a:r>
            <a:r>
              <a:rPr lang="en-GB"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Astronomy, birdlife</a:t>
            </a:r>
          </a:p>
        </p:txBody>
      </p:sp>
      <p:sp>
        <p:nvSpPr>
          <p:cNvPr id="20" name="TextBox 19"/>
          <p:cNvSpPr txBox="1"/>
          <p:nvPr/>
        </p:nvSpPr>
        <p:spPr>
          <a:xfrm>
            <a:off x="3876978" y="5130529"/>
            <a:ext cx="1944216" cy="461665"/>
          </a:xfrm>
          <a:prstGeom prst="rect">
            <a:avLst/>
          </a:prstGeom>
          <a:noFill/>
        </p:spPr>
        <p:txBody>
          <a:bodyPr wrap="square" rtlCol="0">
            <a:spAutoFit/>
          </a:bodyPr>
          <a:lstStyle/>
          <a:p>
            <a:r>
              <a:rPr lang="en-GB"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Kayak </a:t>
            </a:r>
            <a:r>
              <a:rPr lang="en-GB"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club</a:t>
            </a:r>
            <a:endParaRPr lang="en-GB"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8" name="TextBox 17"/>
          <p:cNvSpPr txBox="1"/>
          <p:nvPr/>
        </p:nvSpPr>
        <p:spPr>
          <a:xfrm>
            <a:off x="2483769" y="4910420"/>
            <a:ext cx="972766" cy="461665"/>
          </a:xfrm>
          <a:prstGeom prst="rect">
            <a:avLst/>
          </a:prstGeom>
          <a:noFill/>
        </p:spPr>
        <p:txBody>
          <a:bodyPr wrap="square" rtlCol="0">
            <a:spAutoFit/>
          </a:bodyPr>
          <a:lstStyle/>
          <a:p>
            <a:r>
              <a:rPr lang="en-GB"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Golf</a:t>
            </a:r>
            <a:endParaRPr lang="en-GB"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73536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1" grpId="0"/>
      <p:bldP spid="12" grpId="0"/>
      <p:bldP spid="13" grpId="0"/>
      <p:bldP spid="14" grpId="0"/>
      <p:bldP spid="15" grpId="0"/>
      <p:bldP spid="17" grpId="0"/>
      <p:bldP spid="20"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2780928"/>
            <a:ext cx="8352928" cy="923330"/>
          </a:xfrm>
          <a:prstGeom prst="rect">
            <a:avLst/>
          </a:prstGeom>
          <a:noFill/>
        </p:spPr>
        <p:txBody>
          <a:bodyPr wrap="square" rtlCol="0">
            <a:spAutoFit/>
          </a:bodyPr>
          <a:lstStyle/>
          <a:p>
            <a:pPr algn="ctr"/>
            <a:r>
              <a:rPr lang="en-GB" sz="3600" b="1" dirty="0">
                <a:solidFill>
                  <a:schemeClr val="accent2">
                    <a:lumMod val="75000"/>
                  </a:schemeClr>
                </a:solidFill>
                <a:effectLst>
                  <a:glow rad="139700">
                    <a:schemeClr val="accent2">
                      <a:satMod val="175000"/>
                      <a:alpha val="40000"/>
                    </a:schemeClr>
                  </a:glow>
                </a:effectLst>
                <a:latin typeface="Aharoni" pitchFamily="2" charset="-79"/>
                <a:cs typeface="Aharoni" pitchFamily="2" charset="-79"/>
              </a:rPr>
              <a:t>The youth is the hope of our future</a:t>
            </a:r>
            <a:r>
              <a:rPr lang="en-GB" dirty="0">
                <a:effectLst>
                  <a:glow rad="139700">
                    <a:schemeClr val="accent2">
                      <a:satMod val="175000"/>
                      <a:alpha val="40000"/>
                    </a:schemeClr>
                  </a:glow>
                </a:effectLst>
                <a:hlinkClick r:id="rId2" action="ppaction://hlinkfile" tooltip="view quote"/>
              </a:rPr>
              <a:t>.</a:t>
            </a:r>
            <a:r>
              <a:rPr lang="en-GB" dirty="0">
                <a:effectLst>
                  <a:glow rad="139700">
                    <a:schemeClr val="accent2">
                      <a:satMod val="175000"/>
                      <a:alpha val="40000"/>
                    </a:schemeClr>
                  </a:glow>
                </a:effectLst>
              </a:rPr>
              <a:t/>
            </a:r>
            <a:br>
              <a:rPr lang="en-GB" dirty="0">
                <a:effectLst>
                  <a:glow rad="139700">
                    <a:schemeClr val="accent2">
                      <a:satMod val="175000"/>
                      <a:alpha val="40000"/>
                    </a:schemeClr>
                  </a:glow>
                </a:effectLst>
              </a:rPr>
            </a:br>
            <a:endParaRPr lang="en-GB" dirty="0">
              <a:effectLst>
                <a:glow rad="139700">
                  <a:schemeClr val="accent2">
                    <a:satMod val="175000"/>
                    <a:alpha val="40000"/>
                  </a:schemeClr>
                </a:glow>
              </a:effectLst>
            </a:endParaRPr>
          </a:p>
        </p:txBody>
      </p:sp>
    </p:spTree>
    <p:extLst>
      <p:ext uri="{BB962C8B-B14F-4D97-AF65-F5344CB8AC3E}">
        <p14:creationId xmlns:p14="http://schemas.microsoft.com/office/powerpoint/2010/main" val="358983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28024</TotalTime>
  <Words>2304</Words>
  <Application>Microsoft Office PowerPoint</Application>
  <PresentationFormat>On-screen Show (4:3)</PresentationFormat>
  <Paragraphs>414</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Youth Development Plan  2013 – 2015</vt:lpstr>
      <vt:lpstr>What is the Trust’s Youth Work project all about?</vt:lpstr>
      <vt:lpstr>What is the Trust’s Youth Work program all about?</vt:lpstr>
      <vt:lpstr>PowerPoint Presentation</vt:lpstr>
      <vt:lpstr>PowerPoint Presentation</vt:lpstr>
      <vt:lpstr>PowerPoint Presentation</vt:lpstr>
      <vt:lpstr>PowerPoint Presentation</vt:lpstr>
      <vt:lpstr>What do we actually do each day?</vt:lpstr>
      <vt:lpstr>Youth Group leader’s Comments of the Tiree Trust Youth Work project and Assistance so far…</vt:lpstr>
      <vt:lpstr>Results from Youth Consultation</vt:lpstr>
      <vt:lpstr>A Vision For the future </vt:lpstr>
      <vt:lpstr>PowerPoint Presentation</vt:lpstr>
      <vt:lpstr>PowerPoint Presentation</vt:lpstr>
      <vt:lpstr>Our Targets for the next three years </vt:lpstr>
      <vt:lpstr>Timeline for targets</vt:lpstr>
      <vt:lpstr>How do these targets fit with youth work on a national level? </vt:lpstr>
      <vt:lpstr>On the following slides are details of all of the different groups we are currently assisting on the Isle of Tiree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Ideas for developing quality of life for young people on Tiree… from consultation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Development Plan</dc:title>
  <dc:creator>Sophie</dc:creator>
  <cp:lastModifiedBy>Sophie</cp:lastModifiedBy>
  <cp:revision>197</cp:revision>
  <cp:lastPrinted>2013-05-08T10:01:23Z</cp:lastPrinted>
  <dcterms:created xsi:type="dcterms:W3CDTF">2013-02-04T15:06:14Z</dcterms:created>
  <dcterms:modified xsi:type="dcterms:W3CDTF">2014-08-06T15:19:21Z</dcterms:modified>
</cp:coreProperties>
</file>